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45" autoAdjust="0"/>
  </p:normalViewPr>
  <p:slideViewPr>
    <p:cSldViewPr snapToGrid="0">
      <p:cViewPr varScale="1">
        <p:scale>
          <a:sx n="68" d="100"/>
          <a:sy n="68" d="100"/>
        </p:scale>
        <p:origin x="79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smtClean="0"/>
              <a:t>Uredite stil naslova matrice</a:t>
            </a:r>
            <a:endParaRPr lang="hr-H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0071564A-9659-4877-A9CE-346A2747B2F1}" type="datetimeFigureOut">
              <a:rPr lang="hr-HR" smtClean="0"/>
              <a:t>14.1.2021.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2561E51-5D06-4BEF-81FA-51DE68763224}" type="slidenum">
              <a:rPr lang="hr-HR" smtClean="0"/>
              <a:t>‹#›</a:t>
            </a:fld>
            <a:endParaRPr lang="hr-HR"/>
          </a:p>
        </p:txBody>
      </p:sp>
    </p:spTree>
    <p:extLst>
      <p:ext uri="{BB962C8B-B14F-4D97-AF65-F5344CB8AC3E}">
        <p14:creationId xmlns:p14="http://schemas.microsoft.com/office/powerpoint/2010/main" val="2631081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0071564A-9659-4877-A9CE-346A2747B2F1}" type="datetimeFigureOut">
              <a:rPr lang="hr-HR" smtClean="0"/>
              <a:t>14.1.2021.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2561E51-5D06-4BEF-81FA-51DE68763224}" type="slidenum">
              <a:rPr lang="hr-HR" smtClean="0"/>
              <a:t>‹#›</a:t>
            </a:fld>
            <a:endParaRPr lang="hr-HR"/>
          </a:p>
        </p:txBody>
      </p:sp>
    </p:spTree>
    <p:extLst>
      <p:ext uri="{BB962C8B-B14F-4D97-AF65-F5344CB8AC3E}">
        <p14:creationId xmlns:p14="http://schemas.microsoft.com/office/powerpoint/2010/main" val="278554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0071564A-9659-4877-A9CE-346A2747B2F1}" type="datetimeFigureOut">
              <a:rPr lang="hr-HR" smtClean="0"/>
              <a:t>14.1.2021.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2561E51-5D06-4BEF-81FA-51DE68763224}" type="slidenum">
              <a:rPr lang="hr-HR" smtClean="0"/>
              <a:t>‹#›</a:t>
            </a:fld>
            <a:endParaRPr lang="hr-HR"/>
          </a:p>
        </p:txBody>
      </p:sp>
    </p:spTree>
    <p:extLst>
      <p:ext uri="{BB962C8B-B14F-4D97-AF65-F5344CB8AC3E}">
        <p14:creationId xmlns:p14="http://schemas.microsoft.com/office/powerpoint/2010/main" val="2237465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0071564A-9659-4877-A9CE-346A2747B2F1}" type="datetimeFigureOut">
              <a:rPr lang="hr-HR" smtClean="0"/>
              <a:t>14.1.2021.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2561E51-5D06-4BEF-81FA-51DE68763224}" type="slidenum">
              <a:rPr lang="hr-HR" smtClean="0"/>
              <a:t>‹#›</a:t>
            </a:fld>
            <a:endParaRPr lang="hr-HR"/>
          </a:p>
        </p:txBody>
      </p:sp>
    </p:spTree>
    <p:extLst>
      <p:ext uri="{BB962C8B-B14F-4D97-AF65-F5344CB8AC3E}">
        <p14:creationId xmlns:p14="http://schemas.microsoft.com/office/powerpoint/2010/main" val="420190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smtClean="0"/>
              <a:t>Uredite stil naslova matrice</a:t>
            </a:r>
            <a:endParaRPr lang="hr-H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0071564A-9659-4877-A9CE-346A2747B2F1}" type="datetimeFigureOut">
              <a:rPr lang="hr-HR" smtClean="0"/>
              <a:t>14.1.2021.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2561E51-5D06-4BEF-81FA-51DE68763224}" type="slidenum">
              <a:rPr lang="hr-HR" smtClean="0"/>
              <a:t>‹#›</a:t>
            </a:fld>
            <a:endParaRPr lang="hr-HR"/>
          </a:p>
        </p:txBody>
      </p:sp>
    </p:spTree>
    <p:extLst>
      <p:ext uri="{BB962C8B-B14F-4D97-AF65-F5344CB8AC3E}">
        <p14:creationId xmlns:p14="http://schemas.microsoft.com/office/powerpoint/2010/main" val="3159501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838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6172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0071564A-9659-4877-A9CE-346A2747B2F1}" type="datetimeFigureOut">
              <a:rPr lang="hr-HR" smtClean="0"/>
              <a:t>14.1.2021.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2561E51-5D06-4BEF-81FA-51DE68763224}" type="slidenum">
              <a:rPr lang="hr-HR" smtClean="0"/>
              <a:t>‹#›</a:t>
            </a:fld>
            <a:endParaRPr lang="hr-HR"/>
          </a:p>
        </p:txBody>
      </p:sp>
    </p:spTree>
    <p:extLst>
      <p:ext uri="{BB962C8B-B14F-4D97-AF65-F5344CB8AC3E}">
        <p14:creationId xmlns:p14="http://schemas.microsoft.com/office/powerpoint/2010/main" val="210171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smtClean="0"/>
              <a:t>Uredite stil naslova matrice</a:t>
            </a:r>
            <a:endParaRPr lang="hr-H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0071564A-9659-4877-A9CE-346A2747B2F1}" type="datetimeFigureOut">
              <a:rPr lang="hr-HR" smtClean="0"/>
              <a:t>14.1.2021.</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A2561E51-5D06-4BEF-81FA-51DE68763224}" type="slidenum">
              <a:rPr lang="hr-HR" smtClean="0"/>
              <a:t>‹#›</a:t>
            </a:fld>
            <a:endParaRPr lang="hr-HR"/>
          </a:p>
        </p:txBody>
      </p:sp>
    </p:spTree>
    <p:extLst>
      <p:ext uri="{BB962C8B-B14F-4D97-AF65-F5344CB8AC3E}">
        <p14:creationId xmlns:p14="http://schemas.microsoft.com/office/powerpoint/2010/main" val="630400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0071564A-9659-4877-A9CE-346A2747B2F1}" type="datetimeFigureOut">
              <a:rPr lang="hr-HR" smtClean="0"/>
              <a:t>14.1.2021.</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A2561E51-5D06-4BEF-81FA-51DE68763224}" type="slidenum">
              <a:rPr lang="hr-HR" smtClean="0"/>
              <a:t>‹#›</a:t>
            </a:fld>
            <a:endParaRPr lang="hr-HR"/>
          </a:p>
        </p:txBody>
      </p:sp>
    </p:spTree>
    <p:extLst>
      <p:ext uri="{BB962C8B-B14F-4D97-AF65-F5344CB8AC3E}">
        <p14:creationId xmlns:p14="http://schemas.microsoft.com/office/powerpoint/2010/main" val="373943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0071564A-9659-4877-A9CE-346A2747B2F1}" type="datetimeFigureOut">
              <a:rPr lang="hr-HR" smtClean="0"/>
              <a:t>14.1.2021.</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A2561E51-5D06-4BEF-81FA-51DE68763224}" type="slidenum">
              <a:rPr lang="hr-HR" smtClean="0"/>
              <a:t>‹#›</a:t>
            </a:fld>
            <a:endParaRPr lang="hr-HR"/>
          </a:p>
        </p:txBody>
      </p:sp>
    </p:spTree>
    <p:extLst>
      <p:ext uri="{BB962C8B-B14F-4D97-AF65-F5344CB8AC3E}">
        <p14:creationId xmlns:p14="http://schemas.microsoft.com/office/powerpoint/2010/main" val="397539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0071564A-9659-4877-A9CE-346A2747B2F1}" type="datetimeFigureOut">
              <a:rPr lang="hr-HR" smtClean="0"/>
              <a:t>14.1.2021.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2561E51-5D06-4BEF-81FA-51DE68763224}" type="slidenum">
              <a:rPr lang="hr-HR" smtClean="0"/>
              <a:t>‹#›</a:t>
            </a:fld>
            <a:endParaRPr lang="hr-HR"/>
          </a:p>
        </p:txBody>
      </p:sp>
    </p:spTree>
    <p:extLst>
      <p:ext uri="{BB962C8B-B14F-4D97-AF65-F5344CB8AC3E}">
        <p14:creationId xmlns:p14="http://schemas.microsoft.com/office/powerpoint/2010/main" val="916918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0071564A-9659-4877-A9CE-346A2747B2F1}" type="datetimeFigureOut">
              <a:rPr lang="hr-HR" smtClean="0"/>
              <a:t>14.1.2021.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2561E51-5D06-4BEF-81FA-51DE68763224}" type="slidenum">
              <a:rPr lang="hr-HR" smtClean="0"/>
              <a:t>‹#›</a:t>
            </a:fld>
            <a:endParaRPr lang="hr-HR"/>
          </a:p>
        </p:txBody>
      </p:sp>
    </p:spTree>
    <p:extLst>
      <p:ext uri="{BB962C8B-B14F-4D97-AF65-F5344CB8AC3E}">
        <p14:creationId xmlns:p14="http://schemas.microsoft.com/office/powerpoint/2010/main" val="994980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1564A-9659-4877-A9CE-346A2747B2F1}" type="datetimeFigureOut">
              <a:rPr lang="hr-HR" smtClean="0"/>
              <a:t>14.1.2021.</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61E51-5D06-4BEF-81FA-51DE68763224}" type="slidenum">
              <a:rPr lang="hr-HR" smtClean="0"/>
              <a:t>‹#›</a:t>
            </a:fld>
            <a:endParaRPr lang="hr-HR"/>
          </a:p>
        </p:txBody>
      </p:sp>
    </p:spTree>
    <p:extLst>
      <p:ext uri="{BB962C8B-B14F-4D97-AF65-F5344CB8AC3E}">
        <p14:creationId xmlns:p14="http://schemas.microsoft.com/office/powerpoint/2010/main" val="2498523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789709"/>
            <a:ext cx="9144000" cy="2720254"/>
          </a:xfrm>
        </p:spPr>
        <p:txBody>
          <a:bodyPr/>
          <a:lstStyle/>
          <a:p>
            <a:r>
              <a:rPr lang="hr-HR" b="1" dirty="0" smtClean="0"/>
              <a:t>ŠKOLSLKI ODBOR</a:t>
            </a:r>
            <a:endParaRPr lang="hr-HR" b="1" dirty="0"/>
          </a:p>
        </p:txBody>
      </p:sp>
      <p:sp>
        <p:nvSpPr>
          <p:cNvPr id="3" name="Podnaslov 2"/>
          <p:cNvSpPr>
            <a:spLocks noGrp="1"/>
          </p:cNvSpPr>
          <p:nvPr>
            <p:ph type="subTitle" idx="1"/>
          </p:nvPr>
        </p:nvSpPr>
        <p:spPr>
          <a:xfrm>
            <a:off x="1523999" y="3602037"/>
            <a:ext cx="9166167" cy="2100493"/>
          </a:xfrm>
        </p:spPr>
        <p:txBody>
          <a:bodyPr>
            <a:normAutofit/>
          </a:bodyPr>
          <a:lstStyle/>
          <a:p>
            <a:r>
              <a:rPr lang="hr-HR" dirty="0" smtClean="0"/>
              <a:t>Ela Kovačić, dipl. iur.</a:t>
            </a:r>
          </a:p>
          <a:p>
            <a:r>
              <a:rPr lang="hr-HR" dirty="0" smtClean="0"/>
              <a:t>Glavna urednica časopisa Poslovni edukator  </a:t>
            </a:r>
          </a:p>
          <a:p>
            <a:r>
              <a:rPr lang="hr-HR" dirty="0" smtClean="0"/>
              <a:t>Direktorica trgovačkog društva Kovačić konzalting d.o.o.</a:t>
            </a:r>
          </a:p>
          <a:p>
            <a:r>
              <a:rPr lang="hr-HR" dirty="0" smtClean="0"/>
              <a:t>Trogir, siječanj 2021. godine</a:t>
            </a:r>
            <a:endParaRPr lang="hr-HR" dirty="0"/>
          </a:p>
        </p:txBody>
      </p:sp>
    </p:spTree>
    <p:extLst>
      <p:ext uri="{BB962C8B-B14F-4D97-AF65-F5344CB8AC3E}">
        <p14:creationId xmlns:p14="http://schemas.microsoft.com/office/powerpoint/2010/main" val="3732086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770948"/>
          </a:xfrm>
        </p:spPr>
        <p:txBody>
          <a:bodyPr/>
          <a:lstStyle/>
          <a:p>
            <a:endParaRPr lang="hr-HR" dirty="0"/>
          </a:p>
        </p:txBody>
      </p:sp>
      <p:sp>
        <p:nvSpPr>
          <p:cNvPr id="3" name="Rezervirano mjesto sadržaja 2"/>
          <p:cNvSpPr>
            <a:spLocks noGrp="1"/>
          </p:cNvSpPr>
          <p:nvPr>
            <p:ph idx="1"/>
          </p:nvPr>
        </p:nvSpPr>
        <p:spPr>
          <a:xfrm>
            <a:off x="498763" y="1537855"/>
            <a:ext cx="11374581" cy="4639108"/>
          </a:xfrm>
        </p:spPr>
        <p:txBody>
          <a:bodyPr/>
          <a:lstStyle/>
          <a:p>
            <a:r>
              <a:rPr lang="hr-HR" dirty="0" smtClean="0"/>
              <a:t>Kada </a:t>
            </a:r>
            <a:r>
              <a:rPr lang="hr-HR" dirty="0"/>
              <a:t>u školskoj ustanovi nije utemeljeno radničko vijeće, školska ustanova treba provesti postupak izbora i imenovanje jednog člana školskog odbora predstavnika radnika na način propisan Zakonom o radu za izbor radničkog vijeća koje ima samo jednog člana i sukladno odredbama Pravilnika o postupku izbora radničkog vijeća (Narodne novine br. 3/16 , 52/17 i </a:t>
            </a:r>
            <a:r>
              <a:rPr lang="hr-HR" b="1" dirty="0"/>
              <a:t>138/20.) </a:t>
            </a:r>
            <a:r>
              <a:rPr lang="hr-HR" dirty="0"/>
              <a:t>kojim se uređuje provođenje izbora za radnička vijeća. </a:t>
            </a:r>
            <a:endParaRPr lang="hr-HR" dirty="0" smtClean="0"/>
          </a:p>
          <a:p>
            <a:r>
              <a:rPr lang="hr-HR" dirty="0" smtClean="0"/>
              <a:t>Školska </a:t>
            </a:r>
            <a:r>
              <a:rPr lang="hr-HR" dirty="0"/>
              <a:t>ustanova može u provođenju postupka izbora člana školskog odbora predstavnika radnika koristiti obrasce koji su dio </a:t>
            </a:r>
            <a:r>
              <a:rPr lang="hr-HR" dirty="0" smtClean="0"/>
              <a:t>Pravilnika </a:t>
            </a:r>
            <a:r>
              <a:rPr lang="hr-HR" dirty="0"/>
              <a:t>uz određenu prilagodbu. </a:t>
            </a:r>
          </a:p>
          <a:p>
            <a:endParaRPr lang="hr-HR" dirty="0"/>
          </a:p>
        </p:txBody>
      </p:sp>
    </p:spTree>
    <p:extLst>
      <p:ext uri="{BB962C8B-B14F-4D97-AF65-F5344CB8AC3E}">
        <p14:creationId xmlns:p14="http://schemas.microsoft.com/office/powerpoint/2010/main" val="3847436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604693"/>
          </a:xfrm>
        </p:spPr>
        <p:txBody>
          <a:bodyPr>
            <a:normAutofit fontScale="90000"/>
          </a:bodyPr>
          <a:lstStyle/>
          <a:p>
            <a:endParaRPr lang="hr-HR" dirty="0"/>
          </a:p>
        </p:txBody>
      </p:sp>
      <p:sp>
        <p:nvSpPr>
          <p:cNvPr id="3" name="Rezervirano mjesto sadržaja 2"/>
          <p:cNvSpPr>
            <a:spLocks noGrp="1"/>
          </p:cNvSpPr>
          <p:nvPr>
            <p:ph idx="1"/>
          </p:nvPr>
        </p:nvSpPr>
        <p:spPr>
          <a:xfrm>
            <a:off x="232757" y="1368829"/>
            <a:ext cx="11623964" cy="4833072"/>
          </a:xfrm>
        </p:spPr>
        <p:txBody>
          <a:bodyPr>
            <a:normAutofit/>
          </a:bodyPr>
          <a:lstStyle/>
          <a:p>
            <a:r>
              <a:rPr lang="hr-HR" dirty="0"/>
              <a:t>Pravilnikom o izmjenama i dopunama Pravilnika o postupku izbora radničkog vijeća (Narodne novine br. 138/20.) koji je stupio na snagu 19. prosinca 2020. godine </a:t>
            </a:r>
            <a:r>
              <a:rPr lang="hr-HR" dirty="0">
                <a:solidFill>
                  <a:srgbClr val="FF0000"/>
                </a:solidFill>
              </a:rPr>
              <a:t>omogućava se provođenje postupka izbora radničkog vijeća putem informacijsko-komunikacijske tehnologije i korištenje video kontakata za održavanje sastanka ili skupova.  </a:t>
            </a:r>
          </a:p>
          <a:p>
            <a:pPr marL="0" indent="0">
              <a:buNone/>
            </a:pPr>
            <a:endParaRPr lang="hr-HR" dirty="0"/>
          </a:p>
          <a:p>
            <a:r>
              <a:rPr lang="hr-HR" dirty="0"/>
              <a:t>   Novina je da se postupak izbora može provesti putem  informacijsko-komunikacije tehnologije u okolnostima koje sprečavaju radnike da izravno sudjeluju u postupku izbora radničkog vijeća ( primjerice, elementarna nepogoda, epidemija i sl.). Sve obavijesti, </a:t>
            </a:r>
            <a:r>
              <a:rPr lang="hr-HR" dirty="0" smtClean="0"/>
              <a:t>pozive, odluke</a:t>
            </a:r>
            <a:r>
              <a:rPr lang="hr-HR" dirty="0"/>
              <a:t>, prijedlozi, liste, zapisnici i popisi mogu se podnijeti i u elektroničkom obliku.</a:t>
            </a:r>
          </a:p>
          <a:p>
            <a:endParaRPr lang="hr-HR" dirty="0"/>
          </a:p>
          <a:p>
            <a:endParaRPr lang="hr-HR" dirty="0"/>
          </a:p>
        </p:txBody>
      </p:sp>
    </p:spTree>
    <p:extLst>
      <p:ext uri="{BB962C8B-B14F-4D97-AF65-F5344CB8AC3E}">
        <p14:creationId xmlns:p14="http://schemas.microsoft.com/office/powerpoint/2010/main" val="3875237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358082"/>
          </a:xfrm>
        </p:spPr>
        <p:txBody>
          <a:bodyPr>
            <a:normAutofit fontScale="90000"/>
          </a:bodyPr>
          <a:lstStyle/>
          <a:p>
            <a:endParaRPr lang="hr-HR" dirty="0"/>
          </a:p>
        </p:txBody>
      </p:sp>
      <p:sp>
        <p:nvSpPr>
          <p:cNvPr id="3" name="Rezervirano mjesto sadržaja 2"/>
          <p:cNvSpPr>
            <a:spLocks noGrp="1"/>
          </p:cNvSpPr>
          <p:nvPr>
            <p:ph idx="1"/>
          </p:nvPr>
        </p:nvSpPr>
        <p:spPr>
          <a:xfrm>
            <a:off x="448887" y="1172095"/>
            <a:ext cx="10904913" cy="5004868"/>
          </a:xfrm>
        </p:spPr>
        <p:txBody>
          <a:bodyPr/>
          <a:lstStyle/>
          <a:p>
            <a:r>
              <a:rPr lang="hr-HR" dirty="0"/>
              <a:t>Školska ustanova treba sazvati učiteljsko vijeće i vijeće roditelja. </a:t>
            </a:r>
          </a:p>
          <a:p>
            <a:r>
              <a:rPr lang="hr-HR" dirty="0" smtClean="0"/>
              <a:t>Svaka </a:t>
            </a:r>
            <a:r>
              <a:rPr lang="hr-HR" dirty="0"/>
              <a:t>školska ustanova </a:t>
            </a:r>
            <a:r>
              <a:rPr lang="hr-HR" dirty="0">
                <a:solidFill>
                  <a:srgbClr val="FF0000"/>
                </a:solidFill>
              </a:rPr>
              <a:t>statutom pobliže uređuje način predlaganja </a:t>
            </a:r>
            <a:r>
              <a:rPr lang="hr-HR" dirty="0"/>
              <a:t>članova školskog odbora iz reda učitelja, nastavnika i stručnih suradnika i način predlaganja člana školskog odbora iz reda roditelja, </a:t>
            </a:r>
            <a:r>
              <a:rPr lang="hr-HR" dirty="0">
                <a:solidFill>
                  <a:srgbClr val="FF0000"/>
                </a:solidFill>
              </a:rPr>
              <a:t>uvjete i razloge za razrješenje članova školskog odbora, odnosno raspuštanje školskog odbora te način rada školskog odbora.</a:t>
            </a:r>
          </a:p>
          <a:p>
            <a:endParaRPr lang="hr-HR" dirty="0"/>
          </a:p>
        </p:txBody>
      </p:sp>
    </p:spTree>
    <p:extLst>
      <p:ext uri="{BB962C8B-B14F-4D97-AF65-F5344CB8AC3E}">
        <p14:creationId xmlns:p14="http://schemas.microsoft.com/office/powerpoint/2010/main" val="3371508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729384"/>
          </a:xfrm>
        </p:spPr>
        <p:txBody>
          <a:bodyPr/>
          <a:lstStyle/>
          <a:p>
            <a:endParaRPr lang="hr-HR" dirty="0"/>
          </a:p>
        </p:txBody>
      </p:sp>
      <p:sp>
        <p:nvSpPr>
          <p:cNvPr id="3" name="Rezervirano mjesto sadržaja 2"/>
          <p:cNvSpPr>
            <a:spLocks noGrp="1"/>
          </p:cNvSpPr>
          <p:nvPr>
            <p:ph idx="1"/>
          </p:nvPr>
        </p:nvSpPr>
        <p:spPr>
          <a:xfrm>
            <a:off x="387927" y="1825625"/>
            <a:ext cx="11430000" cy="4351338"/>
          </a:xfrm>
        </p:spPr>
        <p:txBody>
          <a:bodyPr/>
          <a:lstStyle/>
          <a:p>
            <a:r>
              <a:rPr lang="hr-HR" dirty="0"/>
              <a:t>U skladu s odredbom članka 121., stavka 7. Zakona, iznimno u slučaju kada se u školskoj ustanovi ne može konstituirati školski odbor, školskom ustanovom upravlja povjerenstvo koje imenuje nadležno tijelo županije odnosno Gradski ured. </a:t>
            </a:r>
            <a:endParaRPr lang="hr-HR" dirty="0" smtClean="0"/>
          </a:p>
          <a:p>
            <a:r>
              <a:rPr lang="hr-HR" dirty="0" smtClean="0"/>
              <a:t>Povjerenstvo </a:t>
            </a:r>
            <a:r>
              <a:rPr lang="hr-HR" dirty="0"/>
              <a:t>privremeno zamjenjuje školski odbor.</a:t>
            </a:r>
          </a:p>
        </p:txBody>
      </p:sp>
    </p:spTree>
    <p:extLst>
      <p:ext uri="{BB962C8B-B14F-4D97-AF65-F5344CB8AC3E}">
        <p14:creationId xmlns:p14="http://schemas.microsoft.com/office/powerpoint/2010/main" val="3111525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286039"/>
          </a:xfrm>
        </p:spPr>
        <p:txBody>
          <a:bodyPr>
            <a:normAutofit fontScale="90000"/>
          </a:bodyPr>
          <a:lstStyle/>
          <a:p>
            <a:endParaRPr lang="hr-HR" dirty="0"/>
          </a:p>
        </p:txBody>
      </p:sp>
      <p:sp>
        <p:nvSpPr>
          <p:cNvPr id="3" name="Rezervirano mjesto sadržaja 2"/>
          <p:cNvSpPr>
            <a:spLocks noGrp="1"/>
          </p:cNvSpPr>
          <p:nvPr>
            <p:ph idx="1"/>
          </p:nvPr>
        </p:nvSpPr>
        <p:spPr>
          <a:xfrm>
            <a:off x="207818" y="845127"/>
            <a:ext cx="11804073" cy="5721928"/>
          </a:xfrm>
        </p:spPr>
        <p:txBody>
          <a:bodyPr>
            <a:normAutofit/>
          </a:bodyPr>
          <a:lstStyle/>
          <a:p>
            <a:r>
              <a:rPr lang="hr-HR" dirty="0"/>
              <a:t>Sukladno Zakonu o prosvjetnoj inspekciji prosvjetni </a:t>
            </a:r>
            <a:r>
              <a:rPr lang="hr-HR" dirty="0">
                <a:solidFill>
                  <a:srgbClr val="FF0000"/>
                </a:solidFill>
              </a:rPr>
              <a:t>inspektor može u provedbi nadzora školske ustanove izvršiti uvid u provedeni postupak izbora i imenovanje članova školskog odbora. </a:t>
            </a:r>
            <a:r>
              <a:rPr lang="hr-HR" dirty="0"/>
              <a:t>Ako utvrdi nepravilnosti u provedenom postupku, može izreći mjeru školskoj ustanovi sukladno Zakonu o prosvjetnoj inspekciji.</a:t>
            </a:r>
          </a:p>
          <a:p>
            <a:r>
              <a:rPr lang="hr-HR" dirty="0"/>
              <a:t>U odredbi članka 11., stavka 1., točke 24. Zakona o prosvjetnoj inspekciji (Narodne novine br. 61/11, 16/12, 32/14 - RUSRH i 98/19</a:t>
            </a:r>
            <a:r>
              <a:rPr lang="hr-HR" b="1" dirty="0"/>
              <a:t>) </a:t>
            </a:r>
            <a:r>
              <a:rPr lang="hr-HR" dirty="0"/>
              <a:t>propisano je da </a:t>
            </a:r>
            <a:r>
              <a:rPr lang="hr-HR" dirty="0">
                <a:solidFill>
                  <a:srgbClr val="FF0000"/>
                </a:solidFill>
              </a:rPr>
              <a:t>u provedbi nadzora školske ustanove prosvjetni inspektor utvrđuje je li sastav, način imenovanja, odnosno izbora i trajanje mandata članova školskog odbora u skladu sa zakonom i drugim propisom, kao i statutom školske ustanove. </a:t>
            </a:r>
          </a:p>
          <a:p>
            <a:r>
              <a:rPr lang="hr-HR" dirty="0"/>
              <a:t>Dokumentacija o provedenom postupku izbora i imenovanja članova školskog odbora </a:t>
            </a:r>
            <a:r>
              <a:rPr lang="hr-HR" b="1" dirty="0"/>
              <a:t>arhivsko je gradivo koje se trajno čuva</a:t>
            </a:r>
            <a:r>
              <a:rPr lang="hr-HR" dirty="0"/>
              <a:t>.</a:t>
            </a:r>
          </a:p>
          <a:p>
            <a:endParaRPr lang="hr-HR" dirty="0"/>
          </a:p>
        </p:txBody>
      </p:sp>
    </p:spTree>
    <p:extLst>
      <p:ext uri="{BB962C8B-B14F-4D97-AF65-F5344CB8AC3E}">
        <p14:creationId xmlns:p14="http://schemas.microsoft.com/office/powerpoint/2010/main" val="966564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729384"/>
          </a:xfrm>
        </p:spPr>
        <p:txBody>
          <a:bodyPr/>
          <a:lstStyle/>
          <a:p>
            <a:endParaRPr lang="hr-HR" dirty="0"/>
          </a:p>
        </p:txBody>
      </p:sp>
      <p:sp>
        <p:nvSpPr>
          <p:cNvPr id="3" name="Rezervirano mjesto sadržaja 2"/>
          <p:cNvSpPr>
            <a:spLocks noGrp="1"/>
          </p:cNvSpPr>
          <p:nvPr>
            <p:ph idx="1"/>
          </p:nvPr>
        </p:nvSpPr>
        <p:spPr>
          <a:xfrm>
            <a:off x="277091" y="1579418"/>
            <a:ext cx="11485418" cy="4597545"/>
          </a:xfrm>
        </p:spPr>
        <p:txBody>
          <a:bodyPr/>
          <a:lstStyle/>
          <a:p>
            <a:r>
              <a:rPr lang="hr-HR" dirty="0" smtClean="0"/>
              <a:t>Kovačić konzalting je odradio u sklopu stručnog tima , autorice Ružice </a:t>
            </a:r>
            <a:r>
              <a:rPr lang="hr-HR" dirty="0" err="1" smtClean="0"/>
              <a:t>Vukobratović</a:t>
            </a:r>
            <a:r>
              <a:rPr lang="hr-HR" dirty="0" smtClean="0"/>
              <a:t>, Vodič </a:t>
            </a:r>
            <a:r>
              <a:rPr lang="hr-HR" dirty="0"/>
              <a:t>o provedbi postupka izbora i imenovanja članova školskog odbora s oglednim primjerima s ciljem da posluži školskim ustanova kao pomoć i putokaz u provođenju postupka  izbora i imenovanja članova školskog odbora.</a:t>
            </a:r>
          </a:p>
          <a:p>
            <a:r>
              <a:rPr lang="hr-HR" dirty="0"/>
              <a:t>U nastavku se daje prikaz oglednih primjera za provođenje postupka izbora i imenovanja članova školskog odbora. Pritom naglašavam kako navedeni ogledni primjeri nisu obrasci.</a:t>
            </a:r>
          </a:p>
          <a:p>
            <a:pPr marL="0" indent="0">
              <a:buNone/>
            </a:pPr>
            <a:r>
              <a:rPr lang="hr-HR" dirty="0" smtClean="0"/>
              <a:t>                    </a:t>
            </a:r>
            <a:endParaRPr lang="hr-HR" dirty="0"/>
          </a:p>
          <a:p>
            <a:endParaRPr lang="hr-HR" dirty="0"/>
          </a:p>
        </p:txBody>
      </p:sp>
    </p:spTree>
    <p:extLst>
      <p:ext uri="{BB962C8B-B14F-4D97-AF65-F5344CB8AC3E}">
        <p14:creationId xmlns:p14="http://schemas.microsoft.com/office/powerpoint/2010/main" val="2417833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4799" y="365125"/>
            <a:ext cx="11457709" cy="1325563"/>
          </a:xfrm>
        </p:spPr>
        <p:txBody>
          <a:bodyPr>
            <a:normAutofit fontScale="90000"/>
          </a:bodyPr>
          <a:lstStyle/>
          <a:p>
            <a:pPr lvl="0" algn="ctr"/>
            <a:r>
              <a:rPr lang="hr-HR" sz="2700" b="1" dirty="0" smtClean="0"/>
              <a:t/>
            </a:r>
            <a:br>
              <a:rPr lang="hr-HR" sz="2700" b="1" dirty="0" smtClean="0"/>
            </a:br>
            <a:r>
              <a:rPr lang="hr-HR" sz="3100" b="1" dirty="0" smtClean="0">
                <a:solidFill>
                  <a:srgbClr val="FF0000"/>
                </a:solidFill>
              </a:rPr>
              <a:t>Školski  </a:t>
            </a:r>
            <a:r>
              <a:rPr lang="hr-HR" sz="3100" b="1" dirty="0">
                <a:solidFill>
                  <a:srgbClr val="FF0000"/>
                </a:solidFill>
              </a:rPr>
              <a:t>odbor, sastav i imenovanje članova školskog odbora, </a:t>
            </a:r>
            <a:r>
              <a:rPr lang="hr-HR" sz="3100" b="1" dirty="0" smtClean="0">
                <a:solidFill>
                  <a:srgbClr val="FF0000"/>
                </a:solidFill>
              </a:rPr>
              <a:t/>
            </a:r>
            <a:br>
              <a:rPr lang="hr-HR" sz="3100" b="1" dirty="0" smtClean="0">
                <a:solidFill>
                  <a:srgbClr val="FF0000"/>
                </a:solidFill>
              </a:rPr>
            </a:br>
            <a:r>
              <a:rPr lang="hr-HR" sz="3100" b="1" dirty="0" smtClean="0">
                <a:solidFill>
                  <a:srgbClr val="FF0000"/>
                </a:solidFill>
              </a:rPr>
              <a:t>mandat </a:t>
            </a:r>
            <a:r>
              <a:rPr lang="hr-HR" sz="3100" b="1" dirty="0">
                <a:solidFill>
                  <a:srgbClr val="FF0000"/>
                </a:solidFill>
              </a:rPr>
              <a:t>članova školskog odbora i konstituiranje školskog odbora       </a:t>
            </a:r>
            <a:r>
              <a:rPr lang="hr-HR" dirty="0"/>
              <a:t/>
            </a:r>
            <a:br>
              <a:rPr lang="hr-HR" dirty="0"/>
            </a:br>
            <a:r>
              <a:rPr lang="hr-HR" b="1" dirty="0"/>
              <a:t> </a:t>
            </a:r>
            <a:r>
              <a:rPr lang="hr-HR" dirty="0"/>
              <a:t/>
            </a:r>
            <a:br>
              <a:rPr lang="hr-HR" dirty="0"/>
            </a:br>
            <a:endParaRPr lang="hr-HR" sz="1600" dirty="0"/>
          </a:p>
        </p:txBody>
      </p:sp>
      <p:sp>
        <p:nvSpPr>
          <p:cNvPr id="3" name="Rezervirano mjesto sadržaja 2"/>
          <p:cNvSpPr>
            <a:spLocks noGrp="1"/>
          </p:cNvSpPr>
          <p:nvPr>
            <p:ph idx="1"/>
          </p:nvPr>
        </p:nvSpPr>
        <p:spPr>
          <a:xfrm>
            <a:off x="304799" y="1825625"/>
            <a:ext cx="11049001" cy="4351338"/>
          </a:xfrm>
        </p:spPr>
        <p:txBody>
          <a:bodyPr/>
          <a:lstStyle/>
          <a:p>
            <a:r>
              <a:rPr lang="hr-HR" b="1" dirty="0"/>
              <a:t>Upravno vijeće</a:t>
            </a:r>
            <a:endParaRPr lang="hr-HR" dirty="0"/>
          </a:p>
          <a:p>
            <a:r>
              <a:rPr lang="hr-HR" dirty="0"/>
              <a:t>Odredba članka 35. </a:t>
            </a:r>
            <a:r>
              <a:rPr lang="hr-HR" b="1" dirty="0"/>
              <a:t>Zakona o ustanovama </a:t>
            </a:r>
            <a:r>
              <a:rPr lang="hr-HR" dirty="0"/>
              <a:t>(Narodne novine broj 76/93, 29/97, 47/99, 35/08 i 12//19) propisuje: </a:t>
            </a:r>
            <a:endParaRPr lang="hr-HR" dirty="0" smtClean="0"/>
          </a:p>
          <a:p>
            <a:pPr marL="0" indent="0">
              <a:buNone/>
            </a:pPr>
            <a:r>
              <a:rPr lang="hr-HR" dirty="0" smtClean="0"/>
              <a:t>Ustanovom </a:t>
            </a:r>
            <a:r>
              <a:rPr lang="hr-HR" dirty="0"/>
              <a:t>upravlja upravno vijeće ili drugo kolegijalno tijelo ako posebnim zakonom nije drugačije određeno. </a:t>
            </a:r>
            <a:endParaRPr lang="hr-HR" dirty="0" smtClean="0"/>
          </a:p>
          <a:p>
            <a:pPr marL="0" indent="0">
              <a:buNone/>
            </a:pPr>
            <a:r>
              <a:rPr lang="hr-HR" dirty="0" smtClean="0"/>
              <a:t>Sastav</a:t>
            </a:r>
            <a:r>
              <a:rPr lang="hr-HR" dirty="0"/>
              <a:t>, način imenovanja odnosno izbora članova i trajanje mandata upravnog vijeća i način donošenja odluka, utvrđuju se zakonom, odnosno aktom o osnivanju i statutom ustanove.</a:t>
            </a:r>
          </a:p>
          <a:p>
            <a:pPr marL="0" indent="0">
              <a:buNone/>
            </a:pPr>
            <a:endParaRPr lang="hr-HR" dirty="0"/>
          </a:p>
        </p:txBody>
      </p:sp>
    </p:spTree>
    <p:extLst>
      <p:ext uri="{BB962C8B-B14F-4D97-AF65-F5344CB8AC3E}">
        <p14:creationId xmlns:p14="http://schemas.microsoft.com/office/powerpoint/2010/main" val="3406742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286039"/>
          </a:xfrm>
        </p:spPr>
        <p:txBody>
          <a:bodyPr>
            <a:normAutofit fontScale="90000"/>
          </a:bodyPr>
          <a:lstStyle/>
          <a:p>
            <a:endParaRPr lang="hr-HR" dirty="0"/>
          </a:p>
        </p:txBody>
      </p:sp>
      <p:sp>
        <p:nvSpPr>
          <p:cNvPr id="3" name="Rezervirano mjesto sadržaja 2"/>
          <p:cNvSpPr>
            <a:spLocks noGrp="1"/>
          </p:cNvSpPr>
          <p:nvPr>
            <p:ph idx="1"/>
          </p:nvPr>
        </p:nvSpPr>
        <p:spPr>
          <a:xfrm>
            <a:off x="-1" y="1108364"/>
            <a:ext cx="11859491" cy="5068599"/>
          </a:xfrm>
        </p:spPr>
        <p:txBody>
          <a:bodyPr>
            <a:normAutofit/>
          </a:bodyPr>
          <a:lstStyle/>
          <a:p>
            <a:r>
              <a:rPr lang="hr-HR" b="1" dirty="0">
                <a:solidFill>
                  <a:srgbClr val="FF0000"/>
                </a:solidFill>
              </a:rPr>
              <a:t>Školski odbor</a:t>
            </a:r>
            <a:endParaRPr lang="hr-HR" dirty="0">
              <a:solidFill>
                <a:srgbClr val="FF0000"/>
              </a:solidFill>
            </a:endParaRPr>
          </a:p>
          <a:p>
            <a:r>
              <a:rPr lang="hr-HR" dirty="0"/>
              <a:t>Odredba članka 118. </a:t>
            </a:r>
            <a:r>
              <a:rPr lang="hr-HR" dirty="0">
                <a:solidFill>
                  <a:srgbClr val="FF0000"/>
                </a:solidFill>
              </a:rPr>
              <a:t>Zakonom o odgoju i obrazovanju </a:t>
            </a:r>
            <a:r>
              <a:rPr lang="hr-HR" dirty="0"/>
              <a:t>u osnovnoj i srednjoj  školi (Narodne novine br. 87/08, 86/09, 92/10, 105/10, 90/11, 16/12, 86/12, 94/13, 152/14, 7/17, 68/18, 98/19 i 64/20 - u nastavku teksta: Zakon) </a:t>
            </a:r>
            <a:r>
              <a:rPr lang="hr-HR" dirty="0">
                <a:solidFill>
                  <a:srgbClr val="FF0000"/>
                </a:solidFill>
              </a:rPr>
              <a:t>propisuje:</a:t>
            </a:r>
          </a:p>
          <a:p>
            <a:r>
              <a:rPr lang="hr-HR" b="1" dirty="0"/>
              <a:t>(1) Školom upravlja školski odbor, a učeničkim domom </a:t>
            </a:r>
            <a:r>
              <a:rPr lang="hr-HR" b="1" dirty="0" err="1"/>
              <a:t>domski</a:t>
            </a:r>
            <a:r>
              <a:rPr lang="hr-HR" b="1" dirty="0"/>
              <a:t> odbor (u nastavku teksta: školski odbor).</a:t>
            </a:r>
            <a:endParaRPr lang="hr-HR" dirty="0"/>
          </a:p>
          <a:p>
            <a:r>
              <a:rPr lang="hr-HR" dirty="0"/>
              <a:t>Člancima 119. – 123. Zakona propisani su sastav i broj članova školskog odbora, izbor i imenovanje te razrješavanje članova školskog odbora, trajanje mandata, zapreke za imenovanje i način odlučivanja i raspuštanje školskog odbora.</a:t>
            </a:r>
          </a:p>
          <a:p>
            <a:endParaRPr lang="hr-HR" dirty="0"/>
          </a:p>
        </p:txBody>
      </p:sp>
    </p:spTree>
    <p:extLst>
      <p:ext uri="{BB962C8B-B14F-4D97-AF65-F5344CB8AC3E}">
        <p14:creationId xmlns:p14="http://schemas.microsoft.com/office/powerpoint/2010/main" val="791422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031413"/>
          </a:xfrm>
        </p:spPr>
        <p:txBody>
          <a:bodyPr>
            <a:normAutofit/>
          </a:bodyPr>
          <a:lstStyle/>
          <a:p>
            <a:pPr algn="ctr"/>
            <a:r>
              <a:rPr lang="hr-HR" sz="2800" b="1" dirty="0" smtClean="0">
                <a:solidFill>
                  <a:srgbClr val="FF0000"/>
                </a:solidFill>
              </a:rPr>
              <a:t>Sastav školskog odbora i zapreke  za imenovanje</a:t>
            </a:r>
            <a:r>
              <a:rPr lang="hr-HR" sz="2800" dirty="0" smtClean="0">
                <a:solidFill>
                  <a:srgbClr val="FF0000"/>
                </a:solidFill>
              </a:rPr>
              <a:t/>
            </a:r>
            <a:br>
              <a:rPr lang="hr-HR" sz="2800" dirty="0" smtClean="0">
                <a:solidFill>
                  <a:srgbClr val="FF0000"/>
                </a:solidFill>
              </a:rPr>
            </a:br>
            <a:endParaRPr lang="hr-HR" sz="2800" dirty="0">
              <a:solidFill>
                <a:srgbClr val="FF0000"/>
              </a:solidFill>
            </a:endParaRPr>
          </a:p>
        </p:txBody>
      </p:sp>
      <p:sp>
        <p:nvSpPr>
          <p:cNvPr id="3" name="Rezervirano mjesto sadržaja 2"/>
          <p:cNvSpPr>
            <a:spLocks noGrp="1"/>
          </p:cNvSpPr>
          <p:nvPr>
            <p:ph idx="1"/>
          </p:nvPr>
        </p:nvSpPr>
        <p:spPr>
          <a:xfrm>
            <a:off x="838200" y="1346662"/>
            <a:ext cx="10515600" cy="4830301"/>
          </a:xfrm>
        </p:spPr>
        <p:txBody>
          <a:bodyPr>
            <a:normAutofit/>
          </a:bodyPr>
          <a:lstStyle/>
          <a:p>
            <a:r>
              <a:rPr lang="hr-HR" b="1" dirty="0" smtClean="0"/>
              <a:t>Članak  </a:t>
            </a:r>
            <a:r>
              <a:rPr lang="hr-HR" b="1" dirty="0"/>
              <a:t>119. Zakona propisuje:</a:t>
            </a:r>
            <a:endParaRPr lang="hr-HR" dirty="0"/>
          </a:p>
          <a:p>
            <a:r>
              <a:rPr lang="hr-HR" dirty="0"/>
              <a:t> </a:t>
            </a:r>
            <a:r>
              <a:rPr lang="hr-HR" dirty="0" smtClean="0"/>
              <a:t>Školski </a:t>
            </a:r>
            <a:r>
              <a:rPr lang="hr-HR" dirty="0"/>
              <a:t>odbor ima sedam članova, od kojih jednog člana bira i razrješuje radničko vijeće, a ako radničko vijeće nije utemeljeno, imenuju ga i opozivaju radnici neposrednim i tajnim glasovanjem, na način propisan Zakonom o radu za izbor radničkog vijeća koje ima samo jednog člana, a ostalih šest članova imenuje i razrješava:</a:t>
            </a:r>
          </a:p>
          <a:p>
            <a:pPr lvl="0"/>
            <a:r>
              <a:rPr lang="hr-HR" dirty="0"/>
              <a:t>učiteljsko, nastavničko, odnosno odgajateljsko vijeće dva člana iz reda učitelja, nastavnika i stručnih suradnika</a:t>
            </a:r>
          </a:p>
          <a:p>
            <a:pPr lvl="0"/>
            <a:r>
              <a:rPr lang="hr-HR" dirty="0"/>
              <a:t>vijeće roditelja jednog člana iz reda roditelja koji nije radnik škole i </a:t>
            </a:r>
          </a:p>
          <a:p>
            <a:pPr lvl="0"/>
            <a:r>
              <a:rPr lang="hr-HR" dirty="0"/>
              <a:t>osnivač tri člana.</a:t>
            </a:r>
          </a:p>
          <a:p>
            <a:endParaRPr lang="hr-HR" dirty="0"/>
          </a:p>
        </p:txBody>
      </p:sp>
    </p:spTree>
    <p:extLst>
      <p:ext uri="{BB962C8B-B14F-4D97-AF65-F5344CB8AC3E}">
        <p14:creationId xmlns:p14="http://schemas.microsoft.com/office/powerpoint/2010/main" val="1585294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286039"/>
          </a:xfrm>
        </p:spPr>
        <p:txBody>
          <a:bodyPr>
            <a:normAutofit fontScale="90000"/>
          </a:bodyPr>
          <a:lstStyle/>
          <a:p>
            <a:endParaRPr lang="hr-HR"/>
          </a:p>
        </p:txBody>
      </p:sp>
      <p:sp>
        <p:nvSpPr>
          <p:cNvPr id="3" name="Rezervirano mjesto sadržaja 2"/>
          <p:cNvSpPr>
            <a:spLocks noGrp="1"/>
          </p:cNvSpPr>
          <p:nvPr>
            <p:ph idx="1"/>
          </p:nvPr>
        </p:nvSpPr>
        <p:spPr>
          <a:xfrm>
            <a:off x="838200" y="1136073"/>
            <a:ext cx="10515600" cy="5040890"/>
          </a:xfrm>
        </p:spPr>
        <p:txBody>
          <a:bodyPr/>
          <a:lstStyle/>
          <a:p>
            <a:r>
              <a:rPr lang="hr-HR" dirty="0"/>
              <a:t> </a:t>
            </a:r>
            <a:r>
              <a:rPr lang="hr-HR" dirty="0" smtClean="0"/>
              <a:t>Kod </a:t>
            </a:r>
            <a:r>
              <a:rPr lang="hr-HR" dirty="0"/>
              <a:t>imenovanja članova školskog odbora u </a:t>
            </a:r>
            <a:r>
              <a:rPr lang="hr-HR" dirty="0" smtClean="0"/>
              <a:t>školama </a:t>
            </a:r>
            <a:r>
              <a:rPr lang="hr-HR" dirty="0"/>
              <a:t>u kojima se nastava odvija na jeziku i pismu nacionalnih manjina, osiguravat će se razmjerna zastupljenost pripadnika nacionalnih manjina i to prema proporcionalnom (razmjernom) dijelu učenika iz redova nacionalnih manjina u ukupnom broju učenika te škole.</a:t>
            </a:r>
          </a:p>
          <a:p>
            <a:r>
              <a:rPr lang="hr-HR" dirty="0" smtClean="0"/>
              <a:t>Član </a:t>
            </a:r>
            <a:r>
              <a:rPr lang="hr-HR" dirty="0"/>
              <a:t>školskog odbora ne može biti osoba koja je pravomoćno osuđena, odnosno protiv koje je pokrenut kazneni postupak za neko od kaznenih djela iz članka 106. stavaka 1. i 2. ovog Zakona.</a:t>
            </a:r>
          </a:p>
          <a:p>
            <a:endParaRPr lang="hr-HR" dirty="0"/>
          </a:p>
        </p:txBody>
      </p:sp>
    </p:spTree>
    <p:extLst>
      <p:ext uri="{BB962C8B-B14F-4D97-AF65-F5344CB8AC3E}">
        <p14:creationId xmlns:p14="http://schemas.microsoft.com/office/powerpoint/2010/main" val="518674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pPr marL="0" indent="0" algn="ctr">
              <a:buNone/>
            </a:pPr>
            <a:r>
              <a:rPr lang="hr-HR" b="1" dirty="0"/>
              <a:t>VODIČ O PROVEDBI </a:t>
            </a:r>
            <a:r>
              <a:rPr lang="hr-HR" b="1" dirty="0" smtClean="0"/>
              <a:t>POSTUPKA</a:t>
            </a:r>
            <a:r>
              <a:rPr lang="hr-HR" dirty="0" smtClean="0"/>
              <a:t> </a:t>
            </a:r>
            <a:r>
              <a:rPr lang="hr-HR" b="1" dirty="0" smtClean="0"/>
              <a:t>IZBORA </a:t>
            </a:r>
            <a:r>
              <a:rPr lang="hr-HR" b="1" dirty="0"/>
              <a:t>I </a:t>
            </a:r>
            <a:r>
              <a:rPr lang="hr-HR" b="1" dirty="0" smtClean="0"/>
              <a:t>IMENOVANJA</a:t>
            </a:r>
            <a:r>
              <a:rPr lang="hr-HR" dirty="0" smtClean="0"/>
              <a:t> </a:t>
            </a:r>
            <a:r>
              <a:rPr lang="hr-HR" b="1" dirty="0" smtClean="0"/>
              <a:t>ČLANOVA </a:t>
            </a:r>
            <a:r>
              <a:rPr lang="hr-HR" b="1" dirty="0"/>
              <a:t>ŠKOLSKOG ODBORA</a:t>
            </a:r>
            <a:endParaRPr lang="hr-HR" dirty="0"/>
          </a:p>
          <a:p>
            <a:pPr marL="0" indent="0" algn="ctr">
              <a:buNone/>
            </a:pPr>
            <a:r>
              <a:rPr lang="hr-HR" b="1" dirty="0" smtClean="0"/>
              <a:t>I </a:t>
            </a:r>
          </a:p>
          <a:p>
            <a:pPr marL="0" indent="0" algn="ctr">
              <a:buNone/>
            </a:pPr>
            <a:r>
              <a:rPr lang="hr-HR" b="1" dirty="0" smtClean="0"/>
              <a:t> </a:t>
            </a:r>
            <a:r>
              <a:rPr lang="hr-HR" b="1" dirty="0"/>
              <a:t>O</a:t>
            </a:r>
            <a:r>
              <a:rPr lang="hr-HR" b="1" dirty="0" smtClean="0"/>
              <a:t>gledni </a:t>
            </a:r>
            <a:r>
              <a:rPr lang="hr-HR" b="1" dirty="0"/>
              <a:t>primjeri za izbor i imenovanje</a:t>
            </a:r>
            <a:endParaRPr lang="hr-HR" dirty="0"/>
          </a:p>
          <a:p>
            <a:pPr marL="0" indent="0" algn="ctr">
              <a:buNone/>
            </a:pPr>
            <a:r>
              <a:rPr lang="hr-HR" b="1" dirty="0"/>
              <a:t>članova školskog odbora</a:t>
            </a:r>
            <a:endParaRPr lang="hr-HR" dirty="0"/>
          </a:p>
          <a:p>
            <a:endParaRPr lang="hr-HR" dirty="0"/>
          </a:p>
          <a:p>
            <a:pPr algn="ctr"/>
            <a:endParaRPr lang="hr-HR" dirty="0"/>
          </a:p>
        </p:txBody>
      </p:sp>
    </p:spTree>
    <p:extLst>
      <p:ext uri="{BB962C8B-B14F-4D97-AF65-F5344CB8AC3E}">
        <p14:creationId xmlns:p14="http://schemas.microsoft.com/office/powerpoint/2010/main" val="3309658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sz="2800" b="1" dirty="0" smtClean="0">
                <a:solidFill>
                  <a:srgbClr val="FF0000"/>
                </a:solidFill>
              </a:rPr>
              <a:t>Zapreke za imenovanje </a:t>
            </a:r>
            <a:r>
              <a:rPr lang="hr-HR" sz="2800" dirty="0" smtClean="0">
                <a:solidFill>
                  <a:srgbClr val="FF0000"/>
                </a:solidFill>
              </a:rPr>
              <a:t/>
            </a:r>
            <a:br>
              <a:rPr lang="hr-HR" sz="2800" dirty="0" smtClean="0">
                <a:solidFill>
                  <a:srgbClr val="FF0000"/>
                </a:solidFill>
              </a:rPr>
            </a:br>
            <a:endParaRPr lang="hr-HR" sz="2800" dirty="0"/>
          </a:p>
        </p:txBody>
      </p:sp>
      <p:sp>
        <p:nvSpPr>
          <p:cNvPr id="3" name="Rezervirano mjesto sadržaja 2"/>
          <p:cNvSpPr>
            <a:spLocks noGrp="1"/>
          </p:cNvSpPr>
          <p:nvPr>
            <p:ph idx="1"/>
          </p:nvPr>
        </p:nvSpPr>
        <p:spPr/>
        <p:txBody>
          <a:bodyPr/>
          <a:lstStyle/>
          <a:p>
            <a:pPr marL="0" indent="0">
              <a:buNone/>
            </a:pPr>
            <a:endParaRPr lang="hr-HR" dirty="0">
              <a:solidFill>
                <a:srgbClr val="FF0000"/>
              </a:solidFill>
            </a:endParaRPr>
          </a:p>
          <a:p>
            <a:r>
              <a:rPr lang="hr-HR" dirty="0"/>
              <a:t>Prema članku 119. stavku 3. Zakona članom školskog odbora ne može biti imenovana osoba koja je pravomoćno osuđena odnosno protiv koje je pokrenut kazneni postupak za neko od kaznenih djela iz članka 106. stavaka 1. i 2.  Zakona. </a:t>
            </a:r>
            <a:endParaRPr lang="hr-HR" dirty="0" smtClean="0"/>
          </a:p>
          <a:p>
            <a:r>
              <a:rPr lang="hr-HR" dirty="0" smtClean="0"/>
              <a:t>Stoga </a:t>
            </a:r>
            <a:r>
              <a:rPr lang="hr-HR" dirty="0"/>
              <a:t>školska ustanova treba izvršiti provjeru za imenovane članove školskog odbora u kaznenoj evidenciji podnošenjem zahtjeva Ministarstvu pravosuđa, Upravi za kaznene evidencije, Odjel za kaznene evidencije.</a:t>
            </a:r>
          </a:p>
          <a:p>
            <a:pPr marL="0" indent="0">
              <a:buNone/>
            </a:pPr>
            <a:endParaRPr lang="hr-HR" dirty="0"/>
          </a:p>
          <a:p>
            <a:endParaRPr lang="hr-HR" dirty="0"/>
          </a:p>
        </p:txBody>
      </p:sp>
    </p:spTree>
    <p:extLst>
      <p:ext uri="{BB962C8B-B14F-4D97-AF65-F5344CB8AC3E}">
        <p14:creationId xmlns:p14="http://schemas.microsoft.com/office/powerpoint/2010/main" val="1845750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313747"/>
          </a:xfrm>
        </p:spPr>
        <p:txBody>
          <a:bodyPr>
            <a:normAutofit fontScale="90000"/>
          </a:bodyPr>
          <a:lstStyle/>
          <a:p>
            <a:endParaRPr lang="hr-HR" dirty="0"/>
          </a:p>
        </p:txBody>
      </p:sp>
      <p:sp>
        <p:nvSpPr>
          <p:cNvPr id="3" name="Rezervirano mjesto sadržaja 2"/>
          <p:cNvSpPr>
            <a:spLocks noGrp="1"/>
          </p:cNvSpPr>
          <p:nvPr>
            <p:ph idx="1"/>
          </p:nvPr>
        </p:nvSpPr>
        <p:spPr>
          <a:xfrm>
            <a:off x="249381" y="900545"/>
            <a:ext cx="11471563" cy="5818910"/>
          </a:xfrm>
        </p:spPr>
        <p:txBody>
          <a:bodyPr>
            <a:normAutofit/>
          </a:bodyPr>
          <a:lstStyle/>
          <a:p>
            <a:r>
              <a:rPr lang="hr-HR" b="1" dirty="0">
                <a:solidFill>
                  <a:srgbClr val="FF0000"/>
                </a:solidFill>
              </a:rPr>
              <a:t>Imenovanje članova školskog odbora  </a:t>
            </a:r>
            <a:endParaRPr lang="hr-HR" dirty="0">
              <a:solidFill>
                <a:srgbClr val="FF0000"/>
              </a:solidFill>
            </a:endParaRPr>
          </a:p>
          <a:p>
            <a:r>
              <a:rPr lang="hr-HR" b="1" dirty="0"/>
              <a:t>Osnivač </a:t>
            </a:r>
            <a:r>
              <a:rPr lang="hr-HR" dirty="0"/>
              <a:t>donosi odluku o imenova i razrješenju tri člana školskog odbora koje bira samostalno. Školska ustanova podnosi zahtjev za imenovanje članova školskog odbora svom osnivaču. </a:t>
            </a:r>
          </a:p>
          <a:p>
            <a:r>
              <a:rPr lang="hr-HR" b="1" dirty="0"/>
              <a:t>Radničko vijeće </a:t>
            </a:r>
            <a:r>
              <a:rPr lang="hr-HR" dirty="0"/>
              <a:t>donosi odluku o imenovanju jednog člana školskog odbora koji je predstavnik radnika ili ga imenuju radnici školske ustanove neposrednim i tajnim glasovanjem ako radničko vijeće nije utemeljeno na način propisan Zakonom o radu za izbor radničkog vijeća koje ima samo jednog člana. </a:t>
            </a:r>
            <a:r>
              <a:rPr lang="hr-HR" b="1" dirty="0" smtClean="0"/>
              <a:t>Školska </a:t>
            </a:r>
            <a:r>
              <a:rPr lang="hr-HR" b="1" dirty="0"/>
              <a:t>ustanova provodi postupak izbora </a:t>
            </a:r>
            <a:r>
              <a:rPr lang="hr-HR" dirty="0"/>
              <a:t>jednog člana školskog odbora predstavnik radnika prema Pravilniku o postupku izbora radničkog vijeća. Procedura je složena, rokovi u određeni u radnim danima i propisane su obveze poslodavca, podnositelja prijedloga za izbor predstavnika radnika, izbornog povjerenstva i objavljivanje rezultata izbora nakon tajnog glasovanja. </a:t>
            </a:r>
          </a:p>
          <a:p>
            <a:endParaRPr lang="hr-HR" dirty="0"/>
          </a:p>
        </p:txBody>
      </p:sp>
    </p:spTree>
    <p:extLst>
      <p:ext uri="{BB962C8B-B14F-4D97-AF65-F5344CB8AC3E}">
        <p14:creationId xmlns:p14="http://schemas.microsoft.com/office/powerpoint/2010/main" val="1499993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665653"/>
          </a:xfrm>
        </p:spPr>
        <p:txBody>
          <a:bodyPr>
            <a:normAutofit fontScale="90000"/>
          </a:bodyPr>
          <a:lstStyle/>
          <a:p>
            <a:endParaRPr lang="hr-HR" dirty="0"/>
          </a:p>
        </p:txBody>
      </p:sp>
      <p:sp>
        <p:nvSpPr>
          <p:cNvPr id="3" name="Rezervirano mjesto sadržaja 2"/>
          <p:cNvSpPr>
            <a:spLocks noGrp="1"/>
          </p:cNvSpPr>
          <p:nvPr>
            <p:ph idx="1"/>
          </p:nvPr>
        </p:nvSpPr>
        <p:spPr>
          <a:xfrm>
            <a:off x="482138" y="1338349"/>
            <a:ext cx="11155680" cy="4838614"/>
          </a:xfrm>
        </p:spPr>
        <p:txBody>
          <a:bodyPr>
            <a:normAutofit lnSpcReduction="10000"/>
          </a:bodyPr>
          <a:lstStyle/>
          <a:p>
            <a:r>
              <a:rPr lang="hr-HR" b="1" dirty="0"/>
              <a:t>Učiteljsko, </a:t>
            </a:r>
            <a:r>
              <a:rPr lang="hr-HR" dirty="0"/>
              <a:t>nastavničko ili odgojiteljsko vijeće </a:t>
            </a:r>
            <a:r>
              <a:rPr lang="hr-HR" b="1" dirty="0"/>
              <a:t>donosi odluku o imenovanju i razrješenju dva člana iz reda </a:t>
            </a:r>
            <a:r>
              <a:rPr lang="hr-HR" dirty="0"/>
              <a:t>učitelja, nastavnika i stručnih suradnika na način propisan statutom školske ustanove. </a:t>
            </a:r>
          </a:p>
          <a:p>
            <a:r>
              <a:rPr lang="hr-HR" b="1" dirty="0"/>
              <a:t>Vijeće roditelja donosi odluku o imenovanju i razrješenju </a:t>
            </a:r>
            <a:r>
              <a:rPr lang="hr-HR" dirty="0"/>
              <a:t>jednog člana iz reda roditelja koji nije radnik škole na način propisan statutom školske ustanove.</a:t>
            </a:r>
          </a:p>
          <a:p>
            <a:r>
              <a:rPr lang="hr-HR" b="1" dirty="0"/>
              <a:t>Svaka školska ustanova statutom pobliže uređuje </a:t>
            </a:r>
            <a:r>
              <a:rPr lang="hr-HR" dirty="0"/>
              <a:t>način predlaganja članova školskog odbora iz reda učitelja, nastavnika i stručnih suradnika i način predlaganja člana školskog odbora iz reda roditelja, uvjete i razloge za razrješenje članova školskog odbora, odnosno raspuštanje školskog odbora te način rada školskog odbora.</a:t>
            </a:r>
          </a:p>
          <a:p>
            <a:pPr marL="0" indent="0">
              <a:buNone/>
            </a:pPr>
            <a:r>
              <a:rPr lang="hr-HR" dirty="0"/>
              <a:t> </a:t>
            </a:r>
          </a:p>
          <a:p>
            <a:endParaRPr lang="hr-HR" dirty="0"/>
          </a:p>
        </p:txBody>
      </p:sp>
    </p:spTree>
    <p:extLst>
      <p:ext uri="{BB962C8B-B14F-4D97-AF65-F5344CB8AC3E}">
        <p14:creationId xmlns:p14="http://schemas.microsoft.com/office/powerpoint/2010/main" val="2943560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299893"/>
          </a:xfrm>
        </p:spPr>
        <p:txBody>
          <a:bodyPr>
            <a:normAutofit fontScale="90000"/>
          </a:bodyPr>
          <a:lstStyle/>
          <a:p>
            <a:endParaRPr lang="hr-HR" dirty="0"/>
          </a:p>
        </p:txBody>
      </p:sp>
      <p:sp>
        <p:nvSpPr>
          <p:cNvPr id="3" name="Rezervirano mjesto sadržaja 2"/>
          <p:cNvSpPr>
            <a:spLocks noGrp="1"/>
          </p:cNvSpPr>
          <p:nvPr>
            <p:ph idx="1"/>
          </p:nvPr>
        </p:nvSpPr>
        <p:spPr>
          <a:xfrm>
            <a:off x="423949" y="814647"/>
            <a:ext cx="11263746" cy="5619404"/>
          </a:xfrm>
        </p:spPr>
        <p:txBody>
          <a:bodyPr>
            <a:normAutofit/>
          </a:bodyPr>
          <a:lstStyle/>
          <a:p>
            <a:pPr marL="457200" lvl="1" indent="0" algn="ctr">
              <a:buNone/>
            </a:pPr>
            <a:r>
              <a:rPr lang="hr-HR" b="1" dirty="0"/>
              <a:t> </a:t>
            </a:r>
            <a:r>
              <a:rPr lang="hr-HR" b="1" dirty="0">
                <a:solidFill>
                  <a:srgbClr val="FF0000"/>
                </a:solidFill>
              </a:rPr>
              <a:t>Imenovanje člana školskog odbora kojeg imenuju radnici ili radničko vijeće </a:t>
            </a:r>
            <a:endParaRPr lang="hr-HR" sz="2400" dirty="0">
              <a:solidFill>
                <a:srgbClr val="FF0000"/>
              </a:solidFill>
            </a:endParaRPr>
          </a:p>
          <a:p>
            <a:r>
              <a:rPr lang="hr-HR" b="1" dirty="0"/>
              <a:t>Odredbom članka 119. stavka 1. Zakona propisano je</a:t>
            </a:r>
            <a:r>
              <a:rPr lang="hr-HR" dirty="0"/>
              <a:t>:        </a:t>
            </a:r>
          </a:p>
          <a:p>
            <a:r>
              <a:rPr lang="hr-HR" dirty="0"/>
              <a:t>Jednog člana školskog odbora bira i razrješuje radničko vijeće, a ako radničko vijeće nije utemeljeno, imenuju ga i opozivaju radnici neposrednim i tajnim glasovanjem, na način propisan Zakonom o radu za izbor radničkog vijeća koje ima samo jednog člana</a:t>
            </a:r>
            <a:r>
              <a:rPr lang="hr-HR" sz="3200" dirty="0"/>
              <a:t>.</a:t>
            </a:r>
            <a:r>
              <a:rPr lang="hr-HR" dirty="0"/>
              <a:t>      </a:t>
            </a:r>
          </a:p>
          <a:p>
            <a:r>
              <a:rPr lang="hr-HR" dirty="0"/>
              <a:t>Kada je u školskoj ustanovi utemeljeno radničko vijeće, člana školskog odbora bira i razrješuje radničko vijeće, a ne svi radnici.</a:t>
            </a:r>
          </a:p>
          <a:p>
            <a:r>
              <a:rPr lang="hr-HR" dirty="0"/>
              <a:t>Kada radničko vijeće školske ustanove ima samo jednog člana, taj član školskog odbora može, ali ne mora biti imenovan za člana školskog odbora. Radničko vijeće može odlukom imenovati radnika školske ustanove za člana školskog odbora koji nije član radničkog vijeća.  </a:t>
            </a:r>
          </a:p>
          <a:p>
            <a:endParaRPr lang="hr-HR" dirty="0"/>
          </a:p>
        </p:txBody>
      </p:sp>
    </p:spTree>
    <p:extLst>
      <p:ext uri="{BB962C8B-B14F-4D97-AF65-F5344CB8AC3E}">
        <p14:creationId xmlns:p14="http://schemas.microsoft.com/office/powerpoint/2010/main" val="1224463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798657"/>
          </a:xfrm>
        </p:spPr>
        <p:txBody>
          <a:bodyPr/>
          <a:lstStyle/>
          <a:p>
            <a:endParaRPr lang="hr-HR" dirty="0"/>
          </a:p>
        </p:txBody>
      </p:sp>
      <p:sp>
        <p:nvSpPr>
          <p:cNvPr id="3" name="Rezervirano mjesto sadržaja 2"/>
          <p:cNvSpPr>
            <a:spLocks noGrp="1"/>
          </p:cNvSpPr>
          <p:nvPr>
            <p:ph idx="1"/>
          </p:nvPr>
        </p:nvSpPr>
        <p:spPr>
          <a:xfrm>
            <a:off x="457200" y="1562793"/>
            <a:ext cx="10896600" cy="4614170"/>
          </a:xfrm>
        </p:spPr>
        <p:txBody>
          <a:bodyPr/>
          <a:lstStyle/>
          <a:p>
            <a:r>
              <a:rPr lang="hr-HR" b="1" dirty="0"/>
              <a:t>Kada u školskoj ustanovi nije utemeljeno radničko vijeće</a:t>
            </a:r>
            <a:r>
              <a:rPr lang="hr-HR" dirty="0"/>
              <a:t>, jednog člana školskog odbora imenuju i razrješavaju </a:t>
            </a:r>
            <a:r>
              <a:rPr lang="hr-HR" b="1" dirty="0"/>
              <a:t>radnici školske ustanove </a:t>
            </a:r>
            <a:r>
              <a:rPr lang="hr-HR" dirty="0"/>
              <a:t>neposrednim i tajnim glasovanjem  na način propisan Zakonom o radu za izbor radničkog vijeća koje ima samo jednog člana.</a:t>
            </a:r>
          </a:p>
          <a:p>
            <a:r>
              <a:rPr lang="hr-HR" dirty="0"/>
              <a:t>Provođenje izbora za radničko vijeće detaljnije se uređuje Pravilnom o postupku izbora radničkog vijeća. Način izbora člana radničkog vijeća koje ima samo jednog člana propisan je odredbama članka 147., stavcima 1. i 2. Zakona o radu (Narodne novine br. 93/14., 127/17 i 98/19).</a:t>
            </a:r>
          </a:p>
          <a:p>
            <a:endParaRPr lang="hr-HR" dirty="0"/>
          </a:p>
        </p:txBody>
      </p:sp>
    </p:spTree>
    <p:extLst>
      <p:ext uri="{BB962C8B-B14F-4D97-AF65-F5344CB8AC3E}">
        <p14:creationId xmlns:p14="http://schemas.microsoft.com/office/powerpoint/2010/main" val="78657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47493"/>
          </a:xfrm>
        </p:spPr>
        <p:txBody>
          <a:bodyPr>
            <a:normAutofit fontScale="90000"/>
          </a:bodyPr>
          <a:lstStyle/>
          <a:p>
            <a:endParaRPr lang="hr-HR" dirty="0"/>
          </a:p>
        </p:txBody>
      </p:sp>
      <p:sp>
        <p:nvSpPr>
          <p:cNvPr id="3" name="Rezervirano mjesto sadržaja 2"/>
          <p:cNvSpPr>
            <a:spLocks noGrp="1"/>
          </p:cNvSpPr>
          <p:nvPr>
            <p:ph idx="1"/>
          </p:nvPr>
        </p:nvSpPr>
        <p:spPr>
          <a:xfrm>
            <a:off x="401782" y="1219200"/>
            <a:ext cx="10952018" cy="4957763"/>
          </a:xfrm>
        </p:spPr>
        <p:txBody>
          <a:bodyPr>
            <a:normAutofit/>
          </a:bodyPr>
          <a:lstStyle/>
          <a:p>
            <a:r>
              <a:rPr lang="hr-HR" b="1" dirty="0"/>
              <a:t>Članak 147. Zakona o radu  propisuje: </a:t>
            </a:r>
            <a:endParaRPr lang="hr-HR" dirty="0"/>
          </a:p>
          <a:p>
            <a:r>
              <a:rPr lang="hr-HR" dirty="0" smtClean="0"/>
              <a:t>(1) Ako </a:t>
            </a:r>
            <a:r>
              <a:rPr lang="hr-HR" dirty="0"/>
              <a:t>se bira jedan predstavnik, izabran je onaj kandidat koji je dobio najveći broj </a:t>
            </a:r>
            <a:r>
              <a:rPr lang="hr-HR" dirty="0" smtClean="0"/>
              <a:t>glasova radnika</a:t>
            </a:r>
            <a:r>
              <a:rPr lang="hr-HR" dirty="0"/>
              <a:t>.</a:t>
            </a:r>
            <a:br>
              <a:rPr lang="hr-HR" dirty="0"/>
            </a:br>
            <a:r>
              <a:rPr lang="hr-HR" dirty="0" smtClean="0"/>
              <a:t>(2) Ako </a:t>
            </a:r>
            <a:r>
              <a:rPr lang="hr-HR" dirty="0"/>
              <a:t>u slučaju iz stavka 1. ovoga članka, dva ili više kandidata dobiju isti broj glasova, izabran je kandidat koji je duže neprekidno zaposlen kod poslodavca.</a:t>
            </a:r>
          </a:p>
          <a:p>
            <a:r>
              <a:rPr lang="hr-HR" dirty="0"/>
              <a:t>Prema propisanoj odredbi članka 119. stavka 1. Zakona  na izbor jednog člana školskog odbora ne primjenjuju se sve odredbe Zakona o radu koje se odnose na radničko vijeće, nego samo odredba članka 147., stavka 1. i 2. Zakona o radu.</a:t>
            </a:r>
          </a:p>
          <a:p>
            <a:endParaRPr lang="hr-HR" dirty="0"/>
          </a:p>
        </p:txBody>
      </p:sp>
    </p:spTree>
    <p:extLst>
      <p:ext uri="{BB962C8B-B14F-4D97-AF65-F5344CB8AC3E}">
        <p14:creationId xmlns:p14="http://schemas.microsoft.com/office/powerpoint/2010/main" val="3433786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383020"/>
          </a:xfrm>
        </p:spPr>
        <p:txBody>
          <a:bodyPr>
            <a:normAutofit fontScale="90000"/>
          </a:bodyPr>
          <a:lstStyle/>
          <a:p>
            <a:endParaRPr lang="hr-HR" dirty="0"/>
          </a:p>
        </p:txBody>
      </p:sp>
      <p:sp>
        <p:nvSpPr>
          <p:cNvPr id="3" name="Rezervirano mjesto sadržaja 2"/>
          <p:cNvSpPr>
            <a:spLocks noGrp="1"/>
          </p:cNvSpPr>
          <p:nvPr>
            <p:ph idx="1"/>
          </p:nvPr>
        </p:nvSpPr>
        <p:spPr>
          <a:xfrm>
            <a:off x="387927" y="1094509"/>
            <a:ext cx="10965873" cy="5082454"/>
          </a:xfrm>
        </p:spPr>
        <p:txBody>
          <a:bodyPr>
            <a:normAutofit/>
          </a:bodyPr>
          <a:lstStyle/>
          <a:p>
            <a:r>
              <a:rPr lang="hr-HR" b="1" dirty="0"/>
              <a:t>U praksi se javljaju dvojbe </a:t>
            </a:r>
            <a:r>
              <a:rPr lang="hr-HR" dirty="0"/>
              <a:t>zbog različitih tumačenja i mišljenja koje se odredbe Zakona o radu primjenjuju na izbor člana školskog odbora predstavnika radnika kojeg bira i razrješava radničko vijeće odnosno kojeg biraju radnici neposrednim i tajnim glasovanjem. Stoga podsjećam školske ustanove na dostavljenu uputu našeg ministarstva svim školskim ustanova od 19. siječnja 2009. (KLASA: 602-01/09-01/00022, URBROJ: 533-04-09-0001). </a:t>
            </a:r>
          </a:p>
          <a:p>
            <a:r>
              <a:rPr lang="hr-HR" b="1" dirty="0"/>
              <a:t>Odredba članka 145. Zakona o radu kojom se propisuje tko ima pravo birati i biti biran u radničko vijeće ne primjenjuje se </a:t>
            </a:r>
            <a:r>
              <a:rPr lang="hr-HR" dirty="0"/>
              <a:t>na izbor jednog člana školskog odbora kojeg bira i razrješuje radničko vijeće odnosno kojeg biraju radnici neposrednim i tajnim glasovanjem ako nije utemeljeno radničko vijeće.                                       </a:t>
            </a:r>
          </a:p>
          <a:p>
            <a:endParaRPr lang="hr-HR" dirty="0"/>
          </a:p>
        </p:txBody>
      </p:sp>
    </p:spTree>
    <p:extLst>
      <p:ext uri="{BB962C8B-B14F-4D97-AF65-F5344CB8AC3E}">
        <p14:creationId xmlns:p14="http://schemas.microsoft.com/office/powerpoint/2010/main" val="4169289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449522"/>
          </a:xfrm>
        </p:spPr>
        <p:txBody>
          <a:bodyPr>
            <a:normAutofit fontScale="90000"/>
          </a:bodyPr>
          <a:lstStyle/>
          <a:p>
            <a:endParaRPr lang="hr-HR" dirty="0"/>
          </a:p>
        </p:txBody>
      </p:sp>
      <p:sp>
        <p:nvSpPr>
          <p:cNvPr id="3" name="Rezervirano mjesto sadržaja 2"/>
          <p:cNvSpPr>
            <a:spLocks noGrp="1"/>
          </p:cNvSpPr>
          <p:nvPr>
            <p:ph idx="1"/>
          </p:nvPr>
        </p:nvSpPr>
        <p:spPr>
          <a:xfrm>
            <a:off x="440575" y="1113905"/>
            <a:ext cx="10913225" cy="5063058"/>
          </a:xfrm>
        </p:spPr>
        <p:txBody>
          <a:bodyPr>
            <a:normAutofit/>
          </a:bodyPr>
          <a:lstStyle/>
          <a:p>
            <a:r>
              <a:rPr lang="hr-HR" dirty="0"/>
              <a:t>Dakle, u skladu s člankom 119., stavkom 1. Zakona, svi radnici školske ustanove mogu biti izabrani za člana školskog odbora kojeg bira i razrješuje radničko vijeće odnosno kojeg kada radničko vijeće nije utemeljeno biraju radnici neposrednim i tajnim glasovanjem. </a:t>
            </a:r>
            <a:endParaRPr lang="hr-HR" dirty="0" smtClean="0"/>
          </a:p>
          <a:p>
            <a:r>
              <a:rPr lang="hr-HR" dirty="0" smtClean="0"/>
              <a:t>Također</a:t>
            </a:r>
            <a:r>
              <a:rPr lang="hr-HR" dirty="0"/>
              <a:t>, za člana školskog odbora kojeg bira radničko vijeće odnosno radnici neposrednim i tajnim glasovanjem kada radničko vijeće nije utemeljeno može biti ponovo izabrana i osoba koja je član školskog odbora kojem istječe mandat.</a:t>
            </a:r>
          </a:p>
          <a:p>
            <a:r>
              <a:rPr lang="hr-HR" dirty="0"/>
              <a:t>Ravnatelj školske ustanove je poslovodni i stručni voditelj školske ustanove i ne može biti član školskog odbora. </a:t>
            </a:r>
          </a:p>
          <a:p>
            <a:pPr marL="0" indent="0">
              <a:buNone/>
            </a:pPr>
            <a:endParaRPr lang="hr-HR" dirty="0"/>
          </a:p>
          <a:p>
            <a:endParaRPr lang="hr-HR" dirty="0"/>
          </a:p>
        </p:txBody>
      </p:sp>
    </p:spTree>
    <p:extLst>
      <p:ext uri="{BB962C8B-B14F-4D97-AF65-F5344CB8AC3E}">
        <p14:creationId xmlns:p14="http://schemas.microsoft.com/office/powerpoint/2010/main" val="3183804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a:xfrm>
            <a:off x="432262" y="1825625"/>
            <a:ext cx="10921538" cy="4351338"/>
          </a:xfrm>
        </p:spPr>
        <p:txBody>
          <a:bodyPr/>
          <a:lstStyle/>
          <a:p>
            <a:r>
              <a:rPr lang="hr-HR" b="1" dirty="0"/>
              <a:t>Članak 119. u stavci 3. i 5. Zakona propisuje:</a:t>
            </a:r>
            <a:endParaRPr lang="hr-HR" dirty="0"/>
          </a:p>
          <a:p>
            <a:pPr marL="0" indent="0">
              <a:buNone/>
            </a:pPr>
            <a:endParaRPr lang="hr-HR" dirty="0"/>
          </a:p>
          <a:p>
            <a:r>
              <a:rPr lang="hr-HR" dirty="0"/>
              <a:t>(3) </a:t>
            </a:r>
            <a:r>
              <a:rPr lang="hr-HR" b="1" dirty="0"/>
              <a:t>Član školskog odbora ne može</a:t>
            </a:r>
            <a:r>
              <a:rPr lang="hr-HR" dirty="0"/>
              <a:t> </a:t>
            </a:r>
            <a:r>
              <a:rPr lang="hr-HR" b="1" dirty="0"/>
              <a:t>biti</a:t>
            </a:r>
            <a:r>
              <a:rPr lang="hr-HR" dirty="0"/>
              <a:t> osoba koja je pravomoćno osuđena, odnosno protiv koje je pokrenut kazneni postupak za neko od kaznenih djela iz članka 106., stavka 1. i 2. ovog Zakona.</a:t>
            </a:r>
          </a:p>
          <a:p>
            <a:r>
              <a:rPr lang="hr-HR" dirty="0"/>
              <a:t>(5) </a:t>
            </a:r>
            <a:r>
              <a:rPr lang="hr-HR" b="1" dirty="0"/>
              <a:t>Članovi školskog odbora</a:t>
            </a:r>
            <a:r>
              <a:rPr lang="hr-HR" dirty="0"/>
              <a:t> imenuju se na vrijeme od četiri godine i </a:t>
            </a:r>
            <a:r>
              <a:rPr lang="hr-HR" b="1" dirty="0"/>
              <a:t>mogu biti ponovo imenovani</a:t>
            </a:r>
            <a:r>
              <a:rPr lang="hr-HR" dirty="0"/>
              <a:t>, a mandat članova teče od dana konstituiranja školskog odbora.</a:t>
            </a:r>
          </a:p>
          <a:p>
            <a:pPr marL="0" indent="0">
              <a:buNone/>
            </a:pPr>
            <a:endParaRPr lang="hr-HR" dirty="0"/>
          </a:p>
          <a:p>
            <a:endParaRPr lang="hr-HR" dirty="0"/>
          </a:p>
        </p:txBody>
      </p:sp>
    </p:spTree>
    <p:extLst>
      <p:ext uri="{BB962C8B-B14F-4D97-AF65-F5344CB8AC3E}">
        <p14:creationId xmlns:p14="http://schemas.microsoft.com/office/powerpoint/2010/main" val="551550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a:xfrm>
            <a:off x="515389" y="1825625"/>
            <a:ext cx="10838411" cy="4351338"/>
          </a:xfrm>
        </p:spPr>
        <p:txBody>
          <a:bodyPr/>
          <a:lstStyle/>
          <a:p>
            <a:r>
              <a:rPr lang="hr-HR" b="1" dirty="0"/>
              <a:t>Članak 123. Zakona propisuje:</a:t>
            </a:r>
            <a:endParaRPr lang="hr-HR" dirty="0"/>
          </a:p>
          <a:p>
            <a:r>
              <a:rPr lang="hr-HR" b="1" dirty="0"/>
              <a:t>Član školskog odbora razriješen</a:t>
            </a:r>
            <a:r>
              <a:rPr lang="hr-HR" dirty="0"/>
              <a:t> sukladno članku 121. i 122. ovog Zakona </a:t>
            </a:r>
            <a:r>
              <a:rPr lang="hr-HR" b="1" dirty="0"/>
              <a:t>ne može biti</a:t>
            </a:r>
            <a:r>
              <a:rPr lang="hr-HR" dirty="0"/>
              <a:t> </a:t>
            </a:r>
            <a:r>
              <a:rPr lang="hr-HR" b="1" dirty="0"/>
              <a:t>ponovno imenovan</a:t>
            </a:r>
            <a:r>
              <a:rPr lang="hr-HR" dirty="0"/>
              <a:t> </a:t>
            </a:r>
            <a:r>
              <a:rPr lang="hr-HR" b="1" dirty="0"/>
              <a:t>u isti školski odbor, a članovi školskog odbora raspuštenog </a:t>
            </a:r>
            <a:r>
              <a:rPr lang="hr-HR" dirty="0"/>
              <a:t> sukladno članku 121. i 122. ovog Zakona </a:t>
            </a:r>
            <a:r>
              <a:rPr lang="hr-HR" b="1" dirty="0"/>
              <a:t>ne mogu biti ponovo imenovani za članove školskog odbora koji se imenuje nakon raspuštanja.</a:t>
            </a:r>
            <a:r>
              <a:rPr lang="hr-HR" dirty="0"/>
              <a:t> </a:t>
            </a:r>
          </a:p>
          <a:p>
            <a:pPr marL="0" indent="0">
              <a:buNone/>
            </a:pPr>
            <a:r>
              <a:rPr lang="hr-HR" dirty="0" smtClean="0"/>
              <a:t>                               </a:t>
            </a:r>
            <a:endParaRPr lang="hr-HR" dirty="0"/>
          </a:p>
          <a:p>
            <a:endParaRPr lang="hr-HR" dirty="0"/>
          </a:p>
        </p:txBody>
      </p:sp>
    </p:spTree>
    <p:extLst>
      <p:ext uri="{BB962C8B-B14F-4D97-AF65-F5344CB8AC3E}">
        <p14:creationId xmlns:p14="http://schemas.microsoft.com/office/powerpoint/2010/main" val="3263137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410730"/>
          </a:xfrm>
        </p:spPr>
        <p:txBody>
          <a:bodyPr>
            <a:normAutofit fontScale="90000"/>
          </a:bodyPr>
          <a:lstStyle/>
          <a:p>
            <a:endParaRPr lang="hr-HR" dirty="0"/>
          </a:p>
        </p:txBody>
      </p:sp>
      <p:sp>
        <p:nvSpPr>
          <p:cNvPr id="3" name="Rezervirano mjesto sadržaja 2"/>
          <p:cNvSpPr>
            <a:spLocks noGrp="1"/>
          </p:cNvSpPr>
          <p:nvPr>
            <p:ph idx="1"/>
          </p:nvPr>
        </p:nvSpPr>
        <p:spPr>
          <a:xfrm>
            <a:off x="96981" y="1025236"/>
            <a:ext cx="12095019" cy="5151727"/>
          </a:xfrm>
        </p:spPr>
        <p:txBody>
          <a:bodyPr>
            <a:normAutofit/>
          </a:bodyPr>
          <a:lstStyle/>
          <a:p>
            <a:pPr marL="0" indent="0">
              <a:buNone/>
            </a:pPr>
            <a:r>
              <a:rPr lang="hr-HR" dirty="0" smtClean="0"/>
              <a:t>                                                                                                                 </a:t>
            </a:r>
            <a:endParaRPr lang="hr-HR" dirty="0"/>
          </a:p>
          <a:p>
            <a:pPr lvl="0"/>
            <a:r>
              <a:rPr lang="hr-HR" dirty="0"/>
              <a:t>Školski  odbor, sastav i imenovanje članova školskog odbora, </a:t>
            </a:r>
            <a:r>
              <a:rPr lang="hr-HR" dirty="0" smtClean="0"/>
              <a:t>mandat </a:t>
            </a:r>
            <a:r>
              <a:rPr lang="hr-HR" dirty="0"/>
              <a:t>članova  i konstituiranje školskog odbora                                        </a:t>
            </a:r>
          </a:p>
          <a:p>
            <a:pPr lvl="0"/>
            <a:r>
              <a:rPr lang="hr-HR" dirty="0"/>
              <a:t>Ogledni primjeri za izbor i imenovanje članova školskog odbora:   </a:t>
            </a:r>
          </a:p>
          <a:p>
            <a:pPr lvl="1"/>
            <a:r>
              <a:rPr lang="hr-HR" dirty="0"/>
              <a:t>Ogledni primjer: Prijedlog za izbor predstavnika radnika u školski odbor (sindikat)                      </a:t>
            </a:r>
          </a:p>
          <a:p>
            <a:pPr lvl="1"/>
            <a:r>
              <a:rPr lang="hr-HR" dirty="0"/>
              <a:t>Ogledni primjer: Prijedlog za izbor predstavnika radnika u školski odbor (skupina radnika)         </a:t>
            </a:r>
          </a:p>
          <a:p>
            <a:pPr lvl="1"/>
            <a:r>
              <a:rPr lang="hr-HR" dirty="0"/>
              <a:t>Ogledni primjer: Poziv za skup radnika                                                        </a:t>
            </a:r>
          </a:p>
          <a:p>
            <a:pPr lvl="1"/>
            <a:r>
              <a:rPr lang="hr-HR" dirty="0"/>
              <a:t>Ogledni primjer: Odluka o imenovanju izbornog odbora                             </a:t>
            </a:r>
          </a:p>
          <a:p>
            <a:pPr lvl="1"/>
            <a:r>
              <a:rPr lang="hr-HR" dirty="0"/>
              <a:t>Ogledni primjer: Zapisnik sa skupa radnika                                                  </a:t>
            </a:r>
          </a:p>
          <a:p>
            <a:pPr lvl="1"/>
            <a:r>
              <a:rPr lang="hr-HR" dirty="0"/>
              <a:t>Ogledni primjer: Odluka o provođenju izbora za izbor predstavnika radnika u školski odbor                                                          </a:t>
            </a:r>
          </a:p>
          <a:p>
            <a:pPr lvl="1"/>
            <a:r>
              <a:rPr lang="hr-HR" dirty="0"/>
              <a:t>Ogledni primjer: Lista kandidata za predstavnika radnika u školski odbor                                                                                                </a:t>
            </a:r>
          </a:p>
        </p:txBody>
      </p:sp>
    </p:spTree>
    <p:extLst>
      <p:ext uri="{BB962C8B-B14F-4D97-AF65-F5344CB8AC3E}">
        <p14:creationId xmlns:p14="http://schemas.microsoft.com/office/powerpoint/2010/main" val="3994706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61348"/>
          </a:xfrm>
        </p:spPr>
        <p:txBody>
          <a:bodyPr>
            <a:normAutofit fontScale="90000"/>
          </a:bodyPr>
          <a:lstStyle/>
          <a:p>
            <a:endParaRPr lang="hr-HR" dirty="0"/>
          </a:p>
        </p:txBody>
      </p:sp>
      <p:sp>
        <p:nvSpPr>
          <p:cNvPr id="3" name="Rezervirano mjesto sadržaja 2"/>
          <p:cNvSpPr>
            <a:spLocks noGrp="1"/>
          </p:cNvSpPr>
          <p:nvPr>
            <p:ph idx="1"/>
          </p:nvPr>
        </p:nvSpPr>
        <p:spPr>
          <a:xfrm>
            <a:off x="193964" y="872836"/>
            <a:ext cx="11159836" cy="5514109"/>
          </a:xfrm>
        </p:spPr>
        <p:txBody>
          <a:bodyPr>
            <a:normAutofit fontScale="85000" lnSpcReduction="20000"/>
          </a:bodyPr>
          <a:lstStyle/>
          <a:p>
            <a:r>
              <a:rPr lang="hr-HR" b="1" dirty="0"/>
              <a:t>Pravilnik o postupku izbora radničkog vijeća</a:t>
            </a:r>
            <a:endParaRPr lang="hr-HR" dirty="0"/>
          </a:p>
          <a:p>
            <a:r>
              <a:rPr lang="hr-HR" dirty="0"/>
              <a:t>U skladu s člankom 146. stavkom 3. Zakona o radu ministar nadležan za rad donio je Pravilnik o postupku izbora radničkog vijeća (Narodne novine br. 3/6, 52/17 i </a:t>
            </a:r>
            <a:r>
              <a:rPr lang="hr-HR" b="1" dirty="0"/>
              <a:t>138/20.), </a:t>
            </a:r>
            <a:r>
              <a:rPr lang="hr-HR" b="1" dirty="0" smtClean="0"/>
              <a:t>(</a:t>
            </a:r>
            <a:r>
              <a:rPr lang="hr-HR" dirty="0" smtClean="0"/>
              <a:t>u </a:t>
            </a:r>
            <a:r>
              <a:rPr lang="hr-HR" dirty="0"/>
              <a:t>nastavku: Pravilnik) kojim se uređuje sljedeće: </a:t>
            </a:r>
          </a:p>
          <a:p>
            <a:r>
              <a:rPr lang="hr-HR" dirty="0"/>
              <a:t>1) utemeljenje prvoga radničkog vijeća	</a:t>
            </a:r>
            <a:br>
              <a:rPr lang="hr-HR" dirty="0"/>
            </a:br>
            <a:r>
              <a:rPr lang="hr-HR" dirty="0"/>
              <a:t>2) raspisivanje prvih, redovitih i izvanrednih izbora za radničko vijeće	</a:t>
            </a:r>
            <a:br>
              <a:rPr lang="hr-HR" dirty="0"/>
            </a:br>
            <a:r>
              <a:rPr lang="hr-HR" dirty="0"/>
              <a:t>3) donošenje odluke o provođenju izbora	</a:t>
            </a:r>
            <a:br>
              <a:rPr lang="hr-HR" dirty="0"/>
            </a:br>
            <a:r>
              <a:rPr lang="hr-HR" dirty="0"/>
              <a:t>4) lista kandidata za članove radničkog vijeća	</a:t>
            </a:r>
            <a:br>
              <a:rPr lang="hr-HR" dirty="0"/>
            </a:br>
            <a:r>
              <a:rPr lang="hr-HR" dirty="0"/>
              <a:t>5) način imenovanja i dužnosti izbornog odbora i biračkog odbora	</a:t>
            </a:r>
            <a:br>
              <a:rPr lang="hr-HR" dirty="0"/>
            </a:br>
            <a:r>
              <a:rPr lang="hr-HR" dirty="0"/>
              <a:t>6) obveze poslodavca u postupku izbora radničkog vijeća	</a:t>
            </a:r>
            <a:br>
              <a:rPr lang="hr-HR" dirty="0"/>
            </a:br>
            <a:r>
              <a:rPr lang="hr-HR" dirty="0"/>
              <a:t>7) utvrđivanje i objava popisa birača	</a:t>
            </a:r>
          </a:p>
          <a:p>
            <a:r>
              <a:rPr lang="hr-HR" dirty="0"/>
              <a:t>8) glasački listić	</a:t>
            </a:r>
            <a:br>
              <a:rPr lang="hr-HR" dirty="0"/>
            </a:br>
            <a:r>
              <a:rPr lang="hr-HR" dirty="0"/>
              <a:t>9) način glasovanja za radničko vijeće	</a:t>
            </a:r>
            <a:br>
              <a:rPr lang="hr-HR" dirty="0"/>
            </a:br>
            <a:r>
              <a:rPr lang="hr-HR" dirty="0"/>
              <a:t>10) rad izbornog odbora	</a:t>
            </a:r>
            <a:br>
              <a:rPr lang="hr-HR" dirty="0"/>
            </a:br>
            <a:r>
              <a:rPr lang="hr-HR" dirty="0"/>
              <a:t>11) provođenje izbora	</a:t>
            </a:r>
            <a:br>
              <a:rPr lang="hr-HR" dirty="0"/>
            </a:br>
            <a:r>
              <a:rPr lang="hr-HR" dirty="0"/>
              <a:t>12) utvrđivanje i objavljivanje rezultata izbora za radničko vijeće	</a:t>
            </a:r>
            <a:br>
              <a:rPr lang="hr-HR" dirty="0"/>
            </a:br>
            <a:r>
              <a:rPr lang="hr-HR" dirty="0"/>
              <a:t>13) provođenje izbora za radnička vijeća organizacijskih jedinica i utemeljenje glavnog radničkog vijeća.</a:t>
            </a:r>
          </a:p>
          <a:p>
            <a:endParaRPr lang="hr-HR" dirty="0"/>
          </a:p>
        </p:txBody>
      </p:sp>
    </p:spTree>
    <p:extLst>
      <p:ext uri="{BB962C8B-B14F-4D97-AF65-F5344CB8AC3E}">
        <p14:creationId xmlns:p14="http://schemas.microsoft.com/office/powerpoint/2010/main" val="3992742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a:xfrm>
            <a:off x="180109" y="1825625"/>
            <a:ext cx="11173691" cy="4351338"/>
          </a:xfrm>
        </p:spPr>
        <p:txBody>
          <a:bodyPr>
            <a:normAutofit fontScale="92500" lnSpcReduction="10000"/>
          </a:bodyPr>
          <a:lstStyle/>
          <a:p>
            <a:r>
              <a:rPr lang="hr-HR" dirty="0"/>
              <a:t>(2) </a:t>
            </a:r>
            <a:r>
              <a:rPr lang="hr-HR" dirty="0">
                <a:solidFill>
                  <a:srgbClr val="FF0000"/>
                </a:solidFill>
              </a:rPr>
              <a:t>Ovim Pravilnikom uređuje se i mogućnost korištenja informacijsko-komunikacijskih tehnologija u provođenju svih sastavnih dijelova postupka izbora radničkog vijeća.</a:t>
            </a:r>
          </a:p>
          <a:p>
            <a:r>
              <a:rPr lang="hr-HR" dirty="0"/>
              <a:t>(3) Ovim se </a:t>
            </a:r>
            <a:r>
              <a:rPr lang="hr-HR" dirty="0" smtClean="0"/>
              <a:t>Pravilnikom.</a:t>
            </a:r>
            <a:r>
              <a:rPr lang="hr-HR" dirty="0" smtClean="0">
                <a:solidFill>
                  <a:srgbClr val="FF0000"/>
                </a:solidFill>
              </a:rPr>
              <a:t> </a:t>
            </a:r>
            <a:r>
              <a:rPr lang="hr-HR" dirty="0">
                <a:solidFill>
                  <a:srgbClr val="FF0000"/>
                </a:solidFill>
              </a:rPr>
              <a:t>propisuju obveznici, rokovi i način dostave podataka o izabranim radničkim vijećima</a:t>
            </a:r>
            <a:endParaRPr lang="hr-HR" dirty="0"/>
          </a:p>
          <a:p>
            <a:r>
              <a:rPr lang="hr-HR" dirty="0">
                <a:solidFill>
                  <a:srgbClr val="FF0000"/>
                </a:solidFill>
              </a:rPr>
              <a:t>Uz  Pravilnik su priloženi obrasci</a:t>
            </a:r>
            <a:r>
              <a:rPr lang="hr-HR" dirty="0"/>
              <a:t> koji čine dio ovog Pravilnika. </a:t>
            </a:r>
            <a:endParaRPr lang="hr-HR" dirty="0" smtClean="0"/>
          </a:p>
          <a:p>
            <a:r>
              <a:rPr lang="hr-HR" b="1" dirty="0" smtClean="0"/>
              <a:t>Obrasci </a:t>
            </a:r>
            <a:r>
              <a:rPr lang="hr-HR" b="1" dirty="0"/>
              <a:t>su pomoć </a:t>
            </a:r>
            <a:r>
              <a:rPr lang="hr-HR" dirty="0"/>
              <a:t>u provođenju postupka izbora i </a:t>
            </a:r>
            <a:r>
              <a:rPr lang="hr-HR" b="1" dirty="0"/>
              <a:t>nisu obvezujući</a:t>
            </a:r>
            <a:r>
              <a:rPr lang="hr-HR" dirty="0"/>
              <a:t>. Stoga školske ustanove mogu koristiti uz određenu prilagodbu navedene obrasce uz Pravilnik. Ovim su Pravilnikom propisane dužnosti poslodavca (ravnatelja škole ustanove) u postupku izbora predstavnika radnika u školski odbor.  </a:t>
            </a:r>
            <a:endParaRPr lang="hr-HR" dirty="0" smtClean="0"/>
          </a:p>
          <a:p>
            <a:r>
              <a:rPr lang="hr-HR" dirty="0" smtClean="0"/>
              <a:t>Prema </a:t>
            </a:r>
            <a:r>
              <a:rPr lang="hr-HR" dirty="0"/>
              <a:t>Pravilniku propisani </a:t>
            </a:r>
            <a:r>
              <a:rPr lang="hr-HR" b="1" dirty="0"/>
              <a:t>rokovi  se računaju u radnim danima.</a:t>
            </a:r>
          </a:p>
          <a:p>
            <a:endParaRPr lang="hr-HR" b="1" dirty="0"/>
          </a:p>
          <a:p>
            <a:endParaRPr lang="hr-HR" dirty="0"/>
          </a:p>
        </p:txBody>
      </p:sp>
    </p:spTree>
    <p:extLst>
      <p:ext uri="{BB962C8B-B14F-4D97-AF65-F5344CB8AC3E}">
        <p14:creationId xmlns:p14="http://schemas.microsoft.com/office/powerpoint/2010/main" val="370784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452293"/>
          </a:xfrm>
        </p:spPr>
        <p:txBody>
          <a:bodyPr>
            <a:normAutofit fontScale="90000"/>
          </a:bodyPr>
          <a:lstStyle/>
          <a:p>
            <a:endParaRPr lang="hr-HR" dirty="0"/>
          </a:p>
        </p:txBody>
      </p:sp>
      <p:sp>
        <p:nvSpPr>
          <p:cNvPr id="3" name="Rezervirano mjesto sadržaja 2"/>
          <p:cNvSpPr>
            <a:spLocks noGrp="1"/>
          </p:cNvSpPr>
          <p:nvPr>
            <p:ph idx="1"/>
          </p:nvPr>
        </p:nvSpPr>
        <p:spPr>
          <a:xfrm>
            <a:off x="110836" y="1163782"/>
            <a:ext cx="11242964" cy="5444835"/>
          </a:xfrm>
        </p:spPr>
        <p:txBody>
          <a:bodyPr>
            <a:normAutofit lnSpcReduction="10000"/>
          </a:bodyPr>
          <a:lstStyle/>
          <a:p>
            <a:r>
              <a:rPr lang="hr-HR" b="1" dirty="0">
                <a:solidFill>
                  <a:srgbClr val="FF0000"/>
                </a:solidFill>
              </a:rPr>
              <a:t>NOVO-PROVOĐENJE IZBORNOG POSTUPKA PUTEM INFORMACIJSKO-KOMUNIJACIJSKIH TEHNOLOGIJA</a:t>
            </a:r>
            <a:endParaRPr lang="hr-HR" dirty="0">
              <a:solidFill>
                <a:srgbClr val="FF0000"/>
              </a:solidFill>
            </a:endParaRPr>
          </a:p>
          <a:p>
            <a:pPr marL="0" indent="0">
              <a:buNone/>
            </a:pPr>
            <a:endParaRPr lang="hr-HR" dirty="0"/>
          </a:p>
          <a:p>
            <a:r>
              <a:rPr lang="hr-HR" dirty="0"/>
              <a:t>Pravilnik o izmjenama i dopunama  Pravilnika o postupku izbora radničkog vijeća  objavljen je u Narodnim novinama br. 138/20. dana 11. prosinca 2020.</a:t>
            </a:r>
          </a:p>
          <a:p>
            <a:r>
              <a:rPr lang="hr-HR" dirty="0"/>
              <a:t> Stupi je na snagu 19. prosinca 2020.</a:t>
            </a:r>
          </a:p>
          <a:p>
            <a:r>
              <a:rPr lang="hr-HR" dirty="0" smtClean="0"/>
              <a:t>Najznačajnija  </a:t>
            </a:r>
            <a:r>
              <a:rPr lang="hr-HR" dirty="0"/>
              <a:t>novina ovog Pravilnika je  uređivanje mogućnosti provođenja postupka izbora radničkog vijeća putem informacijsko-komunikacije tehnologije, korištenje video kontakata za održavanje sastanaka ili skupa radnika. Svi podnesci za koje je odredbama Pravilnika o postupku izbora radničkog vijeća propisano da se podnose u pisanom obliku mogu se podnijeti i u elektroničkom obliku.</a:t>
            </a:r>
          </a:p>
        </p:txBody>
      </p:sp>
    </p:spTree>
    <p:extLst>
      <p:ext uri="{BB962C8B-B14F-4D97-AF65-F5344CB8AC3E}">
        <p14:creationId xmlns:p14="http://schemas.microsoft.com/office/powerpoint/2010/main" val="1680613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410730"/>
          </a:xfrm>
        </p:spPr>
        <p:txBody>
          <a:bodyPr>
            <a:normAutofit fontScale="90000"/>
          </a:bodyPr>
          <a:lstStyle/>
          <a:p>
            <a:endParaRPr lang="hr-HR" dirty="0"/>
          </a:p>
        </p:txBody>
      </p:sp>
      <p:sp>
        <p:nvSpPr>
          <p:cNvPr id="3" name="Rezervirano mjesto sadržaja 2"/>
          <p:cNvSpPr>
            <a:spLocks noGrp="1"/>
          </p:cNvSpPr>
          <p:nvPr>
            <p:ph idx="1"/>
          </p:nvPr>
        </p:nvSpPr>
        <p:spPr>
          <a:xfrm>
            <a:off x="193963" y="1066800"/>
            <a:ext cx="11513127" cy="5110163"/>
          </a:xfrm>
        </p:spPr>
        <p:txBody>
          <a:bodyPr>
            <a:normAutofit/>
          </a:bodyPr>
          <a:lstStyle/>
          <a:p>
            <a:r>
              <a:rPr lang="hr-HR" dirty="0"/>
              <a:t> Dakle, u okolnostima koje sprečavaju radnike da izravno sudjeluju u postupku izbora radničkog vijeća ( primjerice, elementarna nepogoda, epidemija i sl.).  ovim Pravilnom se radnicima omogućava sudjelovanje u   postupka izbora putem informacijsko-komunikacijske  tehnologije na  način propisan u ovom Pravilniku</a:t>
            </a:r>
            <a:r>
              <a:rPr lang="hr-HR" dirty="0" smtClean="0"/>
              <a:t>.</a:t>
            </a:r>
            <a:endParaRPr lang="hr-HR" dirty="0"/>
          </a:p>
          <a:p>
            <a:r>
              <a:rPr lang="hr-HR" dirty="0"/>
              <a:t>Odredbe članka 24.c i  članka 24. d Pravilnika primjenjuju  se u  provođenju postupka izbora putem informacijsko-komunikacije tehnologije</a:t>
            </a:r>
            <a:r>
              <a:rPr lang="hr-HR" dirty="0" smtClean="0"/>
              <a:t>.</a:t>
            </a:r>
            <a:endParaRPr lang="hr-HR" dirty="0"/>
          </a:p>
          <a:p>
            <a:r>
              <a:rPr lang="hr-HR" dirty="0"/>
              <a:t>Uz ovaj Pravilnik objavljen je obraza broj 21 –Izjava o podržavanju prijedloga za utemeljene radničkog vijeća- koji se može koristiti u provođenju izbornog postupka putem informacijsko-komunikacijskih tehnologija.</a:t>
            </a:r>
          </a:p>
          <a:p>
            <a:endParaRPr lang="hr-HR" dirty="0"/>
          </a:p>
        </p:txBody>
      </p:sp>
    </p:spTree>
    <p:extLst>
      <p:ext uri="{BB962C8B-B14F-4D97-AF65-F5344CB8AC3E}">
        <p14:creationId xmlns:p14="http://schemas.microsoft.com/office/powerpoint/2010/main" val="1169571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341457"/>
          </a:xfrm>
        </p:spPr>
        <p:txBody>
          <a:bodyPr>
            <a:normAutofit fontScale="90000"/>
          </a:bodyPr>
          <a:lstStyle/>
          <a:p>
            <a:endParaRPr lang="hr-HR" dirty="0"/>
          </a:p>
        </p:txBody>
      </p:sp>
      <p:sp>
        <p:nvSpPr>
          <p:cNvPr id="3" name="Rezervirano mjesto sadržaja 2"/>
          <p:cNvSpPr>
            <a:spLocks noGrp="1"/>
          </p:cNvSpPr>
          <p:nvPr>
            <p:ph idx="1"/>
          </p:nvPr>
        </p:nvSpPr>
        <p:spPr>
          <a:xfrm>
            <a:off x="590204" y="1149927"/>
            <a:ext cx="10763596" cy="5027036"/>
          </a:xfrm>
        </p:spPr>
        <p:txBody>
          <a:bodyPr>
            <a:normAutofit/>
          </a:bodyPr>
          <a:lstStyle/>
          <a:p>
            <a:r>
              <a:rPr lang="hr-HR" b="1" dirty="0"/>
              <a:t>GLASAČKI LISTIĆ - </a:t>
            </a:r>
            <a:r>
              <a:rPr lang="hr-HR" b="1" dirty="0" smtClean="0"/>
              <a:t>NOVO-</a:t>
            </a:r>
            <a:endParaRPr lang="hr-HR" dirty="0"/>
          </a:p>
          <a:p>
            <a:r>
              <a:rPr lang="hr-HR" dirty="0" smtClean="0"/>
              <a:t>(</a:t>
            </a:r>
            <a:r>
              <a:rPr lang="hr-HR" dirty="0"/>
              <a:t>vidjeti članak 8. Pravilnika o izmjenama i dopuna Pravilnika o postupku izbora radničkog vijeća  objavljen je u Narodnim novinama br. 138/20.)</a:t>
            </a:r>
          </a:p>
          <a:p>
            <a:pPr marL="0" indent="0">
              <a:buNone/>
            </a:pPr>
            <a:endParaRPr lang="hr-HR" dirty="0"/>
          </a:p>
          <a:p>
            <a:r>
              <a:rPr lang="hr-HR" b="1" dirty="0"/>
              <a:t> Nevažeći glasački listić</a:t>
            </a:r>
            <a:r>
              <a:rPr lang="hr-HR" dirty="0"/>
              <a:t> je onaj listić koji, najkasnije do završetka glasovanja na dan izbora</a:t>
            </a:r>
            <a:r>
              <a:rPr lang="hr-HR" b="1" dirty="0"/>
              <a:t>,</a:t>
            </a:r>
            <a:r>
              <a:rPr lang="hr-HR" dirty="0"/>
              <a:t> nije zaprimljen na adresi sjedišta poslodavca u zatvorenoj omotnici, a radniku je radi glasovanja bio uručen na način propisan člankom 7. stavkom 4. ovog Pravilnika, ili koji nakon uručenja radniku na mjestu održavanja izbora, nije stavljen u glasačku kutiju.“.</a:t>
            </a:r>
          </a:p>
          <a:p>
            <a:pPr marL="0" indent="0">
              <a:buNone/>
            </a:pPr>
            <a:endParaRPr lang="hr-HR" dirty="0"/>
          </a:p>
          <a:p>
            <a:endParaRPr lang="hr-HR" dirty="0"/>
          </a:p>
        </p:txBody>
      </p:sp>
    </p:spTree>
    <p:extLst>
      <p:ext uri="{BB962C8B-B14F-4D97-AF65-F5344CB8AC3E}">
        <p14:creationId xmlns:p14="http://schemas.microsoft.com/office/powerpoint/2010/main" val="8010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a:xfrm>
            <a:off x="432262" y="1825625"/>
            <a:ext cx="11413374" cy="4351338"/>
          </a:xfrm>
        </p:spPr>
        <p:txBody>
          <a:bodyPr/>
          <a:lstStyle/>
          <a:p>
            <a:r>
              <a:rPr lang="hr-HR" b="1" dirty="0"/>
              <a:t>Iznimno, izborni odbor će zapisnikom o konačnim rezultatima izbora utvrditi važećim i onaj glasački  listić</a:t>
            </a:r>
            <a:r>
              <a:rPr lang="hr-HR" dirty="0"/>
              <a:t> koji je upućen preporučenom pošiljkom najkasnije na dan izbora na način propisan odredbom članka 7. stavka 5 ovog Pravilnika i zaprimljen na toj adresi najkasnije do isteka trećeg radnog dana roka od dana objavljivanja zapisnika o prethodnim rezultatima izbora. </a:t>
            </a:r>
          </a:p>
          <a:p>
            <a:endParaRPr lang="hr-HR" dirty="0"/>
          </a:p>
        </p:txBody>
      </p:sp>
    </p:spTree>
    <p:extLst>
      <p:ext uri="{BB962C8B-B14F-4D97-AF65-F5344CB8AC3E}">
        <p14:creationId xmlns:p14="http://schemas.microsoft.com/office/powerpoint/2010/main" val="18527152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535420"/>
          </a:xfrm>
        </p:spPr>
        <p:txBody>
          <a:bodyPr>
            <a:normAutofit fontScale="90000"/>
          </a:bodyPr>
          <a:lstStyle/>
          <a:p>
            <a:endParaRPr lang="hr-HR" dirty="0"/>
          </a:p>
        </p:txBody>
      </p:sp>
      <p:sp>
        <p:nvSpPr>
          <p:cNvPr id="3" name="Rezervirano mjesto sadržaja 2"/>
          <p:cNvSpPr>
            <a:spLocks noGrp="1"/>
          </p:cNvSpPr>
          <p:nvPr>
            <p:ph idx="1"/>
          </p:nvPr>
        </p:nvSpPr>
        <p:spPr>
          <a:xfrm>
            <a:off x="152401" y="1094510"/>
            <a:ext cx="11873344" cy="5082454"/>
          </a:xfrm>
        </p:spPr>
        <p:txBody>
          <a:bodyPr>
            <a:normAutofit fontScale="92500" lnSpcReduction="10000"/>
          </a:bodyPr>
          <a:lstStyle/>
          <a:p>
            <a:r>
              <a:rPr lang="hr-HR" b="1" dirty="0">
                <a:solidFill>
                  <a:srgbClr val="FF0000"/>
                </a:solidFill>
              </a:rPr>
              <a:t>Prikaz postupka izbora jednog člana školskog odbora predstavnika </a:t>
            </a:r>
            <a:r>
              <a:rPr lang="hr-HR" b="1" dirty="0" smtClean="0">
                <a:solidFill>
                  <a:srgbClr val="FF0000"/>
                </a:solidFill>
              </a:rPr>
              <a:t>radnika</a:t>
            </a:r>
            <a:endParaRPr lang="hr-HR" dirty="0">
              <a:solidFill>
                <a:srgbClr val="FF0000"/>
              </a:solidFill>
            </a:endParaRPr>
          </a:p>
          <a:p>
            <a:r>
              <a:rPr lang="hr-HR" dirty="0"/>
              <a:t>Ukratko, školska ustanova provodi postupak izbora jednog člana školskog odbora prema odredba Pravilnika o postupku izbora radničkog vijeća.</a:t>
            </a:r>
          </a:p>
          <a:p>
            <a:r>
              <a:rPr lang="hr-HR" b="1" dirty="0"/>
              <a:t>1. Prijedlog za izbor predstavnika radnika u školski odbor</a:t>
            </a:r>
            <a:r>
              <a:rPr lang="hr-HR" dirty="0"/>
              <a:t> mogu podnijeti u pisanom obliku sindikati koji u školskoj ustanovi imaju svoje članove ili najmanje dvadeset posto  radnika zaposlenih u školskoj ustanovi. Ovim prijedlogom ovlašteni predlagatelj pokreće postupak izbora jednog člana školskog odbora predstavnika radnika da bi se mogao sazvati skup radnika.  Svaki predlagatelj koji će podnijeti listu kandidata, radi formiranja izbornog odbora, </a:t>
            </a:r>
            <a:r>
              <a:rPr lang="hr-HR" b="1" dirty="0"/>
              <a:t>u roku od pet radnih dana </a:t>
            </a:r>
            <a:r>
              <a:rPr lang="hr-HR" dirty="0"/>
              <a:t>od dana objavljivanja predlaže u pisanom obliku svog člana i njegovog zamjenika u izborni odbor. Predlagatelj je obvezan dostaviti prijedlog ravnatelju školske ustanove i sindikatima koji imaju članove u školskoj ustanovi. Ravnatelj školske ustanove dužan  je objaviti prijedlog za izbor predstavnika radnika u školski odbor na oglasnoj ploči škole.</a:t>
            </a:r>
          </a:p>
          <a:p>
            <a:endParaRPr lang="hr-HR" dirty="0"/>
          </a:p>
        </p:txBody>
      </p:sp>
    </p:spTree>
    <p:extLst>
      <p:ext uri="{BB962C8B-B14F-4D97-AF65-F5344CB8AC3E}">
        <p14:creationId xmlns:p14="http://schemas.microsoft.com/office/powerpoint/2010/main" val="729332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89057"/>
          </a:xfrm>
        </p:spPr>
        <p:txBody>
          <a:bodyPr>
            <a:normAutofit fontScale="90000"/>
          </a:bodyPr>
          <a:lstStyle/>
          <a:p>
            <a:endParaRPr lang="hr-HR" dirty="0"/>
          </a:p>
        </p:txBody>
      </p:sp>
      <p:sp>
        <p:nvSpPr>
          <p:cNvPr id="3" name="Rezervirano mjesto sadržaja 2"/>
          <p:cNvSpPr>
            <a:spLocks noGrp="1"/>
          </p:cNvSpPr>
          <p:nvPr>
            <p:ph idx="1"/>
          </p:nvPr>
        </p:nvSpPr>
        <p:spPr>
          <a:xfrm>
            <a:off x="138545" y="1316182"/>
            <a:ext cx="11859491" cy="5292436"/>
          </a:xfrm>
        </p:spPr>
        <p:txBody>
          <a:bodyPr/>
          <a:lstStyle/>
          <a:p>
            <a:r>
              <a:rPr lang="hr-HR" b="1" dirty="0"/>
              <a:t>2. Skup radnika</a:t>
            </a:r>
            <a:r>
              <a:rPr lang="hr-HR" dirty="0"/>
              <a:t> u ime predlagatelja saziva, uz prethodno savjetovanje s ravnateljem školske ustanove o vremenu i mjestu održavanja, u ime podnositelja prijedloga njegov potpisnik. Na skupu se utvrđuju uvjeti za izbor člana školskog odbora  predstavnika radnika i imenuje izborni odbor. </a:t>
            </a:r>
            <a:r>
              <a:rPr lang="hr-HR" b="1" dirty="0"/>
              <a:t>Skup se saziva najranije petnaest dana od dana objave</a:t>
            </a:r>
            <a:r>
              <a:rPr lang="hr-HR" dirty="0"/>
              <a:t> prijedloga za izbor predstavnika radnika u školskom odboru. Radi formiranja izbornog odbora   na skupu radnika  svog člana i njegovog zamjenika u izbornom odboru  predlaže predlagatelj liste jednog kandidata. Predsjedatelj skupa radnika je potpisnik predlagatelja koji i potpisuje zapisnik sa skupa radnika i objavljuje ga na oglasnoj ploči školske ustanove.</a:t>
            </a:r>
          </a:p>
          <a:p>
            <a:endParaRPr lang="hr-HR" dirty="0"/>
          </a:p>
        </p:txBody>
      </p:sp>
    </p:spTree>
    <p:extLst>
      <p:ext uri="{BB962C8B-B14F-4D97-AF65-F5344CB8AC3E}">
        <p14:creationId xmlns:p14="http://schemas.microsoft.com/office/powerpoint/2010/main" val="14576251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216766"/>
          </a:xfrm>
        </p:spPr>
        <p:txBody>
          <a:bodyPr>
            <a:normAutofit fontScale="90000"/>
          </a:bodyPr>
          <a:lstStyle/>
          <a:p>
            <a:endParaRPr lang="hr-HR" dirty="0"/>
          </a:p>
        </p:txBody>
      </p:sp>
      <p:sp>
        <p:nvSpPr>
          <p:cNvPr id="3" name="Rezervirano mjesto sadržaja 2"/>
          <p:cNvSpPr>
            <a:spLocks noGrp="1"/>
          </p:cNvSpPr>
          <p:nvPr>
            <p:ph idx="1"/>
          </p:nvPr>
        </p:nvSpPr>
        <p:spPr>
          <a:xfrm>
            <a:off x="318655" y="900545"/>
            <a:ext cx="11277600" cy="5583382"/>
          </a:xfrm>
        </p:spPr>
        <p:txBody>
          <a:bodyPr>
            <a:normAutofit fontScale="92500" lnSpcReduction="20000"/>
          </a:bodyPr>
          <a:lstStyle/>
          <a:p>
            <a:r>
              <a:rPr lang="hr-HR" b="1" dirty="0"/>
              <a:t>3.</a:t>
            </a:r>
            <a:r>
              <a:rPr lang="hr-HR" dirty="0"/>
              <a:t> </a:t>
            </a:r>
            <a:r>
              <a:rPr lang="hr-HR" b="1" dirty="0"/>
              <a:t>Odluku o provođenju izbora za predstavnika radnika u školski odbor</a:t>
            </a:r>
            <a:r>
              <a:rPr lang="hr-HR" dirty="0"/>
              <a:t> donosi izborni odbor </a:t>
            </a:r>
            <a:r>
              <a:rPr lang="hr-HR" b="1" dirty="0"/>
              <a:t>u roku od pet radnih dana od dana imenovanja na skupu radnika</a:t>
            </a:r>
            <a:r>
              <a:rPr lang="hr-HR" dirty="0"/>
              <a:t>. </a:t>
            </a:r>
            <a:endParaRPr lang="hr-HR" dirty="0" smtClean="0"/>
          </a:p>
          <a:p>
            <a:r>
              <a:rPr lang="hr-HR" b="1" dirty="0" smtClean="0"/>
              <a:t>Prvu </a:t>
            </a:r>
            <a:r>
              <a:rPr lang="hr-HR" b="1" dirty="0"/>
              <a:t>sjednicu izbornog odbora saziva član izbornog odbora imenovan od strane predlagatelja. </a:t>
            </a:r>
            <a:r>
              <a:rPr lang="hr-HR" dirty="0"/>
              <a:t>Članovi izbornog odbora između sebe biraju predsjednika običnom većinom glasova od ukupnog broja izbornog odbora. </a:t>
            </a:r>
            <a:endParaRPr lang="hr-HR" dirty="0" smtClean="0"/>
          </a:p>
          <a:p>
            <a:r>
              <a:rPr lang="hr-HR" b="1" dirty="0" smtClean="0"/>
              <a:t>Odlukom </a:t>
            </a:r>
            <a:r>
              <a:rPr lang="hr-HR" b="1" dirty="0"/>
              <a:t>o provođenju izbora za predstavnika radnika u školski odbor određuje se vrijeme i mjesto glasovanja </a:t>
            </a:r>
            <a:r>
              <a:rPr lang="hr-HR" dirty="0"/>
              <a:t>(dan, sat, prostorija), </a:t>
            </a:r>
            <a:r>
              <a:rPr lang="hr-HR" dirty="0">
                <a:solidFill>
                  <a:srgbClr val="FF0000"/>
                </a:solidFill>
              </a:rPr>
              <a:t>rok od pet radnih dana </a:t>
            </a:r>
            <a:r>
              <a:rPr lang="hr-HR" dirty="0"/>
              <a:t>za podnošenje liste jednog kandidata za člana školskog odbora predstavnika radnika. </a:t>
            </a:r>
            <a:endParaRPr lang="hr-HR" dirty="0" smtClean="0"/>
          </a:p>
          <a:p>
            <a:r>
              <a:rPr lang="hr-HR" b="1" dirty="0" smtClean="0"/>
              <a:t>U </a:t>
            </a:r>
            <a:r>
              <a:rPr lang="hr-HR" b="1" dirty="0"/>
              <a:t>odluci se obavještavaju  radnici koji na dan glasovanja neće biti na radu u školskoj ustanovi da mogu izbornom odboru</a:t>
            </a:r>
            <a:r>
              <a:rPr lang="hr-HR" dirty="0"/>
              <a:t> </a:t>
            </a:r>
            <a:r>
              <a:rPr lang="hr-HR" dirty="0">
                <a:solidFill>
                  <a:srgbClr val="FF0000"/>
                </a:solidFill>
              </a:rPr>
              <a:t>najkasnije pet radnih dana prije glasovanja podnijeti </a:t>
            </a:r>
            <a:r>
              <a:rPr lang="hr-HR" dirty="0"/>
              <a:t>zahtjev da im se uruči glasački listić i omotnica da mogu  glasovati putem pošte. Idućeg radnog dana od dana donošenja odluka o provođenju glasovanja dostavlja se ravnatelju školske ustanove i objavljuje na oglasnoj ploči. </a:t>
            </a:r>
            <a:endParaRPr lang="hr-HR" dirty="0" smtClean="0"/>
          </a:p>
          <a:p>
            <a:r>
              <a:rPr lang="hr-HR" dirty="0" smtClean="0"/>
              <a:t>Izborni </a:t>
            </a:r>
            <a:r>
              <a:rPr lang="hr-HR" dirty="0"/>
              <a:t>odbor može odlučiti da se glasovanje održi na jednom mjestu, a ako odluči da se održi na dva mjesta ili više imenovat će birački odbor.</a:t>
            </a:r>
          </a:p>
          <a:p>
            <a:endParaRPr lang="hr-HR" dirty="0"/>
          </a:p>
        </p:txBody>
      </p:sp>
    </p:spTree>
    <p:extLst>
      <p:ext uri="{BB962C8B-B14F-4D97-AF65-F5344CB8AC3E}">
        <p14:creationId xmlns:p14="http://schemas.microsoft.com/office/powerpoint/2010/main" val="2016702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a:xfrm>
            <a:off x="423949" y="1825625"/>
            <a:ext cx="11263746" cy="4351338"/>
          </a:xfrm>
        </p:spPr>
        <p:txBody>
          <a:bodyPr/>
          <a:lstStyle/>
          <a:p>
            <a:r>
              <a:rPr lang="hr-HR" b="1" dirty="0"/>
              <a:t>4. Lista kandidata za člana školskog odbora predstavnika radnika</a:t>
            </a:r>
            <a:endParaRPr lang="hr-HR" dirty="0"/>
          </a:p>
          <a:p>
            <a:r>
              <a:rPr lang="hr-HR" dirty="0"/>
              <a:t>Predlagatelj liste kandidata za člana školskog odbora predstavnika radnika može biti sindikat, više sindikata zajedno koji imaju članove zaposlene u školskoj ustanovi i svaka skupina od najmanje dvadeset posto radnika. </a:t>
            </a:r>
            <a:endParaRPr lang="hr-HR" dirty="0" smtClean="0"/>
          </a:p>
          <a:p>
            <a:r>
              <a:rPr lang="hr-HR" dirty="0" smtClean="0"/>
              <a:t>Na </a:t>
            </a:r>
            <a:r>
              <a:rPr lang="hr-HR" dirty="0"/>
              <a:t>svakoj listi predlaže se jedan kandidat. </a:t>
            </a:r>
            <a:endParaRPr lang="hr-HR" dirty="0" smtClean="0"/>
          </a:p>
          <a:p>
            <a:r>
              <a:rPr lang="hr-HR" dirty="0" smtClean="0"/>
              <a:t>Uz </a:t>
            </a:r>
            <a:r>
              <a:rPr lang="hr-HR" dirty="0"/>
              <a:t>listu prilaže se izjava o pristanku u uvrštenje u listu kandidata za predstavnika radnika u školski odbor.</a:t>
            </a:r>
          </a:p>
          <a:p>
            <a:endParaRPr lang="hr-HR" dirty="0"/>
          </a:p>
        </p:txBody>
      </p:sp>
    </p:spTree>
    <p:extLst>
      <p:ext uri="{BB962C8B-B14F-4D97-AF65-F5344CB8AC3E}">
        <p14:creationId xmlns:p14="http://schemas.microsoft.com/office/powerpoint/2010/main" val="304055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410730"/>
          </a:xfrm>
        </p:spPr>
        <p:txBody>
          <a:bodyPr>
            <a:normAutofit fontScale="90000"/>
          </a:bodyPr>
          <a:lstStyle/>
          <a:p>
            <a:endParaRPr lang="hr-HR" dirty="0"/>
          </a:p>
        </p:txBody>
      </p:sp>
      <p:sp>
        <p:nvSpPr>
          <p:cNvPr id="3" name="Rezervirano mjesto sadržaja 2"/>
          <p:cNvSpPr>
            <a:spLocks noGrp="1"/>
          </p:cNvSpPr>
          <p:nvPr>
            <p:ph idx="1"/>
          </p:nvPr>
        </p:nvSpPr>
        <p:spPr>
          <a:xfrm>
            <a:off x="290945" y="1316182"/>
            <a:ext cx="11346873" cy="5347854"/>
          </a:xfrm>
        </p:spPr>
        <p:txBody>
          <a:bodyPr/>
          <a:lstStyle/>
          <a:p>
            <a:pPr lvl="1"/>
            <a:r>
              <a:rPr lang="hr-HR" dirty="0"/>
              <a:t>Ogledni primjer: Izjava o pristanku na uvrštenje u listu kandidata za člana školskog odbora predstavnika radnika                                                 </a:t>
            </a:r>
          </a:p>
          <a:p>
            <a:pPr lvl="1"/>
            <a:r>
              <a:rPr lang="hr-HR" dirty="0"/>
              <a:t>Ogledni primjer: Zahtjev za dostavljanje popisa radnika u postupku </a:t>
            </a:r>
            <a:r>
              <a:rPr lang="hr-HR" dirty="0" smtClean="0"/>
              <a:t>izbora </a:t>
            </a:r>
            <a:r>
              <a:rPr lang="hr-HR" dirty="0"/>
              <a:t>predstavnika radnika u školski odbor                                                </a:t>
            </a:r>
          </a:p>
          <a:p>
            <a:pPr lvl="1"/>
            <a:r>
              <a:rPr lang="hr-HR" dirty="0"/>
              <a:t>Ogledni primjer: Popis birača na izborima za predstavnika radnika u školski odbor                                                                                            </a:t>
            </a:r>
          </a:p>
          <a:p>
            <a:pPr lvl="1"/>
            <a:r>
              <a:rPr lang="hr-HR" dirty="0"/>
              <a:t>Ogledni primjer: Glasački listić                                                                   </a:t>
            </a:r>
          </a:p>
          <a:p>
            <a:pPr lvl="1"/>
            <a:r>
              <a:rPr lang="hr-HR" dirty="0"/>
              <a:t>Ogledni primjer: Zapisnik o prethodnim rezultatima izbora za  predstavnika radnika u školski  odbor                                          </a:t>
            </a:r>
          </a:p>
          <a:p>
            <a:pPr lvl="1"/>
            <a:r>
              <a:rPr lang="hr-HR" dirty="0"/>
              <a:t>Ogledni primjer: Zapisnik  o konačnim rezultatima izbora za predstavnika u školski odbor                                                        </a:t>
            </a:r>
          </a:p>
          <a:p>
            <a:endParaRPr lang="hr-HR" dirty="0"/>
          </a:p>
        </p:txBody>
      </p:sp>
    </p:spTree>
    <p:extLst>
      <p:ext uri="{BB962C8B-B14F-4D97-AF65-F5344CB8AC3E}">
        <p14:creationId xmlns:p14="http://schemas.microsoft.com/office/powerpoint/2010/main" val="5216245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a:xfrm>
            <a:off x="473825" y="1825625"/>
            <a:ext cx="11255433" cy="4351338"/>
          </a:xfrm>
        </p:spPr>
        <p:txBody>
          <a:bodyPr>
            <a:normAutofit fontScale="92500" lnSpcReduction="10000"/>
          </a:bodyPr>
          <a:lstStyle/>
          <a:p>
            <a:r>
              <a:rPr lang="hr-HR" b="1" dirty="0"/>
              <a:t>5. Popis birača</a:t>
            </a:r>
            <a:endParaRPr lang="hr-HR" dirty="0"/>
          </a:p>
          <a:p>
            <a:r>
              <a:rPr lang="hr-HR" b="1" dirty="0"/>
              <a:t>Ravnatelj školske ustanove dužan je </a:t>
            </a:r>
            <a:r>
              <a:rPr lang="hr-HR" dirty="0"/>
              <a:t>predsjedniku izbornog odbora </a:t>
            </a:r>
            <a:r>
              <a:rPr lang="hr-HR" b="1" dirty="0"/>
              <a:t>u roku od tri radna dana od dana primitka zahtjeva dostaviti odvojeno dva popisa radnika. </a:t>
            </a:r>
            <a:endParaRPr lang="hr-HR" b="1" dirty="0" smtClean="0"/>
          </a:p>
          <a:p>
            <a:r>
              <a:rPr lang="hr-HR" b="1" dirty="0" smtClean="0"/>
              <a:t>Popis </a:t>
            </a:r>
            <a:r>
              <a:rPr lang="hr-HR" b="1" dirty="0"/>
              <a:t>svih radnika koji imaju biračko pravo </a:t>
            </a:r>
            <a:r>
              <a:rPr lang="hr-HR" dirty="0"/>
              <a:t>i u radnom odnosu su u školskoj ustanovi na dan izrade popisa i </a:t>
            </a:r>
            <a:r>
              <a:rPr lang="hr-HR" b="1" dirty="0"/>
              <a:t>popis radnika koji nemaju biračko pravo.</a:t>
            </a:r>
            <a:r>
              <a:rPr lang="hr-HR" dirty="0"/>
              <a:t> Pravo glasovanja nema ravnatelj školske ustanove i članovi njegove obitelji ako su zaposleni u školskoj ustanovi.</a:t>
            </a:r>
            <a:r>
              <a:rPr lang="hr-HR" b="1" dirty="0"/>
              <a:t> </a:t>
            </a:r>
            <a:endParaRPr lang="hr-HR" b="1" dirty="0" smtClean="0"/>
          </a:p>
          <a:p>
            <a:r>
              <a:rPr lang="hr-HR" dirty="0" smtClean="0"/>
              <a:t>U </a:t>
            </a:r>
            <a:r>
              <a:rPr lang="hr-HR" dirty="0"/>
              <a:t>roku od tri radna dana od dana dostavljanja ovih popisa radnika izborni odbor izrađuje i </a:t>
            </a:r>
            <a:r>
              <a:rPr lang="hr-HR" b="1" dirty="0"/>
              <a:t>objavljuje popis birača na oglasnoj ploči školske ustanove</a:t>
            </a:r>
            <a:r>
              <a:rPr lang="hr-HR" dirty="0"/>
              <a:t>. Svaki radnik ima pravo u roku od tri radna dana od dana objavljivanja popisa podnijeti izbornom odboru prigovor na popis birača.</a:t>
            </a:r>
          </a:p>
          <a:p>
            <a:endParaRPr lang="hr-HR" dirty="0"/>
          </a:p>
        </p:txBody>
      </p:sp>
    </p:spTree>
    <p:extLst>
      <p:ext uri="{BB962C8B-B14F-4D97-AF65-F5344CB8AC3E}">
        <p14:creationId xmlns:p14="http://schemas.microsoft.com/office/powerpoint/2010/main" val="15114806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355311"/>
          </a:xfrm>
        </p:spPr>
        <p:txBody>
          <a:bodyPr>
            <a:normAutofit fontScale="90000"/>
          </a:bodyPr>
          <a:lstStyle/>
          <a:p>
            <a:endParaRPr lang="hr-HR" dirty="0"/>
          </a:p>
        </p:txBody>
      </p:sp>
      <p:sp>
        <p:nvSpPr>
          <p:cNvPr id="3" name="Rezervirano mjesto sadržaja 2"/>
          <p:cNvSpPr>
            <a:spLocks noGrp="1"/>
          </p:cNvSpPr>
          <p:nvPr>
            <p:ph idx="1"/>
          </p:nvPr>
        </p:nvSpPr>
        <p:spPr>
          <a:xfrm>
            <a:off x="346363" y="1288473"/>
            <a:ext cx="11319163" cy="4888490"/>
          </a:xfrm>
        </p:spPr>
        <p:txBody>
          <a:bodyPr>
            <a:normAutofit lnSpcReduction="10000"/>
          </a:bodyPr>
          <a:lstStyle/>
          <a:p>
            <a:r>
              <a:rPr lang="hr-HR" b="1" dirty="0"/>
              <a:t>6. Glasački listić </a:t>
            </a:r>
            <a:endParaRPr lang="hr-HR" dirty="0"/>
          </a:p>
          <a:p>
            <a:r>
              <a:rPr lang="hr-HR" dirty="0"/>
              <a:t>Izborni odbor odlučuje o broju glasačkih listića koji će biti pripremljeni za glasovanje za izbor predstavnika radnika u školski odbor, a koji broj ne smije biti manji od broja radnika upisanih u popis birača niti veći za više od pet posto broja glasovanja. </a:t>
            </a:r>
            <a:endParaRPr lang="hr-HR" dirty="0" smtClean="0"/>
          </a:p>
          <a:p>
            <a:r>
              <a:rPr lang="hr-HR" dirty="0" smtClean="0"/>
              <a:t>Glasački </a:t>
            </a:r>
            <a:r>
              <a:rPr lang="hr-HR" dirty="0"/>
              <a:t>listići se označavaju serijskim brojem i moraju sadržavati ime i prezime te vlastoručni potpis predsjednika izbornog odbora i pečat školske ustanove. </a:t>
            </a:r>
            <a:endParaRPr lang="hr-HR" dirty="0" smtClean="0"/>
          </a:p>
          <a:p>
            <a:r>
              <a:rPr lang="hr-HR" dirty="0" smtClean="0"/>
              <a:t>Pri </a:t>
            </a:r>
            <a:r>
              <a:rPr lang="hr-HR" dirty="0"/>
              <a:t>dnu glasačkog listića stavlja se napomena o načinu glasovanja („Glasuje se isključivo zaokruživanjem rednog broja.“). Glasovanje je valjano ako je glasovalo najmanje jedna trećina radnika školske ustanove s biračkim pravom.</a:t>
            </a:r>
          </a:p>
          <a:p>
            <a:endParaRPr lang="hr-HR" dirty="0"/>
          </a:p>
        </p:txBody>
      </p:sp>
    </p:spTree>
    <p:extLst>
      <p:ext uri="{BB962C8B-B14F-4D97-AF65-F5344CB8AC3E}">
        <p14:creationId xmlns:p14="http://schemas.microsoft.com/office/powerpoint/2010/main" val="12912933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493857"/>
          </a:xfrm>
        </p:spPr>
        <p:txBody>
          <a:bodyPr>
            <a:normAutofit fontScale="90000"/>
          </a:bodyPr>
          <a:lstStyle/>
          <a:p>
            <a:endParaRPr lang="hr-HR" dirty="0"/>
          </a:p>
        </p:txBody>
      </p:sp>
      <p:sp>
        <p:nvSpPr>
          <p:cNvPr id="3" name="Rezervirano mjesto sadržaja 2"/>
          <p:cNvSpPr>
            <a:spLocks noGrp="1"/>
          </p:cNvSpPr>
          <p:nvPr>
            <p:ph idx="1"/>
          </p:nvPr>
        </p:nvSpPr>
        <p:spPr>
          <a:xfrm>
            <a:off x="282633" y="1025236"/>
            <a:ext cx="11421687" cy="5151727"/>
          </a:xfrm>
        </p:spPr>
        <p:txBody>
          <a:bodyPr>
            <a:normAutofit fontScale="92500" lnSpcReduction="10000"/>
          </a:bodyPr>
          <a:lstStyle/>
          <a:p>
            <a:r>
              <a:rPr lang="hr-HR" b="1" dirty="0"/>
              <a:t>7. Zapisnik o prethodnim rezultatima izbora za predstavnika radnika u školski odbor</a:t>
            </a:r>
            <a:r>
              <a:rPr lang="hr-HR" dirty="0"/>
              <a:t> stavlja  se na oglasnu ploču školske ustanove. </a:t>
            </a:r>
            <a:endParaRPr lang="hr-HR" dirty="0" smtClean="0"/>
          </a:p>
          <a:p>
            <a:r>
              <a:rPr lang="hr-HR" dirty="0" smtClean="0"/>
              <a:t>Svaki </a:t>
            </a:r>
            <a:r>
              <a:rPr lang="hr-HR" dirty="0"/>
              <a:t>radnik ima pravo u roku tri radna dana od objavljivanja zapisnika podnijeti izbornom odboru pisanu prijavu ako smatra da je bilo o nepravilnosti u postupku izbora za predstavnika radnika u školski odbor. Izborni odbor obvezan je odlučiti o prijavi </a:t>
            </a:r>
            <a:r>
              <a:rPr lang="hr-HR" b="1" dirty="0"/>
              <a:t>nepravilnosti u roku od tri </a:t>
            </a:r>
            <a:r>
              <a:rPr lang="hr-HR" dirty="0"/>
              <a:t>radna dana od dana dostave prijave te svoju odluku dostaviti podnositelju prijave. </a:t>
            </a:r>
            <a:endParaRPr lang="hr-HR" dirty="0" smtClean="0"/>
          </a:p>
          <a:p>
            <a:r>
              <a:rPr lang="hr-HR" dirty="0" smtClean="0"/>
              <a:t>Izborni </a:t>
            </a:r>
            <a:r>
              <a:rPr lang="hr-HR" dirty="0"/>
              <a:t>odbor, ako utvrdi da postoje nepravilnosti u izbornom postupku, može donijeti odluku o ponavljanju čitavog izbornog postupka ili njegovog dijela. </a:t>
            </a:r>
            <a:endParaRPr lang="hr-HR" dirty="0" smtClean="0"/>
          </a:p>
          <a:p>
            <a:r>
              <a:rPr lang="hr-HR" dirty="0" smtClean="0"/>
              <a:t>Po </a:t>
            </a:r>
            <a:r>
              <a:rPr lang="hr-HR" dirty="0"/>
              <a:t>proteku roka za podnošenje prigovora na nepravilnosti u provedenom izbornom postupku za predstavnika radnika u školski odbor izborni odbor mora objaviti konačne rezultate izbora za predstavnika radnika. </a:t>
            </a:r>
            <a:endParaRPr lang="hr-HR" dirty="0" smtClean="0"/>
          </a:p>
          <a:p>
            <a:r>
              <a:rPr lang="hr-HR" dirty="0" smtClean="0"/>
              <a:t>Izborni </a:t>
            </a:r>
            <a:r>
              <a:rPr lang="hr-HR" dirty="0"/>
              <a:t>odbor o konačnim  rezultatima izbora sastavlja zapisnik.</a:t>
            </a:r>
          </a:p>
          <a:p>
            <a:endParaRPr lang="hr-HR" dirty="0"/>
          </a:p>
        </p:txBody>
      </p:sp>
    </p:spTree>
    <p:extLst>
      <p:ext uri="{BB962C8B-B14F-4D97-AF65-F5344CB8AC3E}">
        <p14:creationId xmlns:p14="http://schemas.microsoft.com/office/powerpoint/2010/main" val="22728918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b="1" dirty="0"/>
              <a:t>8. Zapisnik o konačnim rezultatima izbora za predstavnika radnika u školski odbor</a:t>
            </a:r>
            <a:r>
              <a:rPr lang="hr-HR" dirty="0"/>
              <a:t> objavljuje se na oglasnoj ploči po proteku roka od tri radna dana za podnošenje prigovora o nepravilnostima u izbornom postupku. Jedan primjerak zapisnika dostavlja se ravnatelju škole, sindikatu odnosno sindikatima koji su podnijeli liste i nositelju liste ako je listu podnijela skupina od najmanje dvadeset radnika.</a:t>
            </a:r>
          </a:p>
          <a:p>
            <a:endParaRPr lang="hr-HR" dirty="0"/>
          </a:p>
        </p:txBody>
      </p:sp>
    </p:spTree>
    <p:extLst>
      <p:ext uri="{BB962C8B-B14F-4D97-AF65-F5344CB8AC3E}">
        <p14:creationId xmlns:p14="http://schemas.microsoft.com/office/powerpoint/2010/main" val="25183657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75201"/>
          </a:xfrm>
        </p:spPr>
        <p:txBody>
          <a:bodyPr>
            <a:normAutofit fontScale="90000"/>
          </a:bodyPr>
          <a:lstStyle/>
          <a:p>
            <a:endParaRPr lang="hr-HR" dirty="0"/>
          </a:p>
        </p:txBody>
      </p:sp>
      <p:sp>
        <p:nvSpPr>
          <p:cNvPr id="3" name="Rezervirano mjesto sadržaja 2"/>
          <p:cNvSpPr>
            <a:spLocks noGrp="1"/>
          </p:cNvSpPr>
          <p:nvPr>
            <p:ph idx="1"/>
          </p:nvPr>
        </p:nvSpPr>
        <p:spPr>
          <a:xfrm>
            <a:off x="332509" y="651164"/>
            <a:ext cx="11665527" cy="5525799"/>
          </a:xfrm>
        </p:spPr>
        <p:txBody>
          <a:bodyPr>
            <a:normAutofit lnSpcReduction="10000"/>
          </a:bodyPr>
          <a:lstStyle/>
          <a:p>
            <a:pPr marL="457200" lvl="1" indent="0" algn="ctr">
              <a:buNone/>
            </a:pPr>
            <a:r>
              <a:rPr lang="hr-HR" b="1" dirty="0" smtClean="0">
                <a:solidFill>
                  <a:srgbClr val="FF0000"/>
                </a:solidFill>
              </a:rPr>
              <a:t>Članovi </a:t>
            </a:r>
            <a:r>
              <a:rPr lang="hr-HR" b="1" dirty="0">
                <a:solidFill>
                  <a:srgbClr val="FF0000"/>
                </a:solidFill>
              </a:rPr>
              <a:t>školskog odbora koje imenuje i razrješava učiteljsko, nastavničko ili odgajateljsko vijeće</a:t>
            </a:r>
            <a:endParaRPr lang="hr-HR" sz="2000" dirty="0">
              <a:solidFill>
                <a:srgbClr val="FF0000"/>
              </a:solidFill>
            </a:endParaRPr>
          </a:p>
          <a:p>
            <a:endParaRPr lang="hr-HR" sz="2400" dirty="0"/>
          </a:p>
          <a:p>
            <a:r>
              <a:rPr lang="hr-HR" dirty="0"/>
              <a:t>Sukladno članku 119. Zakona učiteljsko, nastavničko odnosno odgajateljsko vijeće imenuje i razrješava dva člana školskog odbora iz reda učitelja, nastavnika i stručnih suradnika. Odredbom članka 124., stavka 2. Zakona propisano je učiteljsko, odnosno nastavničko, odnosno odgajateljsko vijeće čine svi učitelji, odnosno nastavnici i stručni suradnici školske ustanove te ravnatelj školske ustanove. Slijedom navedenog, svi učitelji, nastavnici i stručni suradnici školske ustanove mogu biti izabrani za članove školskog odbora iz reda učitelja, nastavnika ili stručnih suradnika prema postupku propisanom u statutu školske ustanove javnim ili tajnim glasovanjem.</a:t>
            </a:r>
          </a:p>
          <a:p>
            <a:r>
              <a:rPr lang="hr-HR" dirty="0"/>
              <a:t>Pomoćnik u nastavi nije član učiteljskog vijeća, stoga ne može glasovati na sjednici učiteljskog vijeća.</a:t>
            </a:r>
          </a:p>
          <a:p>
            <a:endParaRPr lang="hr-HR" dirty="0"/>
          </a:p>
        </p:txBody>
      </p:sp>
    </p:spTree>
    <p:extLst>
      <p:ext uri="{BB962C8B-B14F-4D97-AF65-F5344CB8AC3E}">
        <p14:creationId xmlns:p14="http://schemas.microsoft.com/office/powerpoint/2010/main" val="7770643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fontScale="92500"/>
          </a:bodyPr>
          <a:lstStyle/>
          <a:p>
            <a:r>
              <a:rPr lang="hr-HR" dirty="0"/>
              <a:t>Postupak izbora provodi se na način propisan u statutu školske ustanove (tajno ili javno glasovanje). </a:t>
            </a:r>
            <a:endParaRPr lang="hr-HR" dirty="0" smtClean="0"/>
          </a:p>
          <a:p>
            <a:r>
              <a:rPr lang="hr-HR" dirty="0" smtClean="0"/>
              <a:t>Ako </a:t>
            </a:r>
            <a:r>
              <a:rPr lang="hr-HR" dirty="0"/>
              <a:t>je tajno glasovanje, učiteljsko vijeće imenuje izborno povjerenstvo koje sastavlja popis glasača, priprema glasačke listiće, nakon glasovanja sastavlja zapisnik o rezultatima glasovanja i utvrđuje rezultate glasovanja te objavljuje na učiteljskom vijeću rezultate glasovanja. </a:t>
            </a:r>
            <a:endParaRPr lang="hr-HR" dirty="0" smtClean="0"/>
          </a:p>
          <a:p>
            <a:r>
              <a:rPr lang="hr-HR" dirty="0" smtClean="0"/>
              <a:t>Učiteljsko/nastavničko </a:t>
            </a:r>
            <a:r>
              <a:rPr lang="hr-HR" dirty="0"/>
              <a:t>odnosno odgojiteljsko vijeće školske ustanove vijeće prihvaća listu izabranih kandidata, utvrđuje da nije bilo nepravilnosti u provedenom postupku glasovanja i donosi odluku o imenovanju dva člana školskog odbora iz reda učitelja, nastavnika i stručnih suradnika.</a:t>
            </a:r>
          </a:p>
          <a:p>
            <a:endParaRPr lang="hr-HR" dirty="0"/>
          </a:p>
        </p:txBody>
      </p:sp>
    </p:spTree>
    <p:extLst>
      <p:ext uri="{BB962C8B-B14F-4D97-AF65-F5344CB8AC3E}">
        <p14:creationId xmlns:p14="http://schemas.microsoft.com/office/powerpoint/2010/main" val="38876009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33639"/>
          </a:xfrm>
        </p:spPr>
        <p:txBody>
          <a:bodyPr>
            <a:normAutofit fontScale="90000"/>
          </a:bodyPr>
          <a:lstStyle/>
          <a:p>
            <a:endParaRPr lang="hr-HR" dirty="0"/>
          </a:p>
        </p:txBody>
      </p:sp>
      <p:sp>
        <p:nvSpPr>
          <p:cNvPr id="3" name="Rezervirano mjesto sadržaja 2"/>
          <p:cNvSpPr>
            <a:spLocks noGrp="1"/>
          </p:cNvSpPr>
          <p:nvPr>
            <p:ph idx="1"/>
          </p:nvPr>
        </p:nvSpPr>
        <p:spPr>
          <a:xfrm>
            <a:off x="838200" y="858982"/>
            <a:ext cx="10515600" cy="5317981"/>
          </a:xfrm>
        </p:spPr>
        <p:txBody>
          <a:bodyPr>
            <a:normAutofit/>
          </a:bodyPr>
          <a:lstStyle/>
          <a:p>
            <a:pPr lvl="1"/>
            <a:r>
              <a:rPr lang="hr-HR" b="1" dirty="0"/>
              <a:t> </a:t>
            </a:r>
            <a:r>
              <a:rPr lang="hr-HR" b="1" dirty="0">
                <a:solidFill>
                  <a:srgbClr val="FF0000"/>
                </a:solidFill>
              </a:rPr>
              <a:t>Član školskog odbora kojeg imenuje i razrješava vijeće roditelja</a:t>
            </a:r>
            <a:endParaRPr lang="hr-HR" sz="2000" dirty="0">
              <a:solidFill>
                <a:srgbClr val="FF0000"/>
              </a:solidFill>
            </a:endParaRPr>
          </a:p>
          <a:p>
            <a:pPr marL="0" indent="0">
              <a:buNone/>
            </a:pPr>
            <a:endParaRPr lang="hr-HR" dirty="0"/>
          </a:p>
          <a:p>
            <a:r>
              <a:rPr lang="hr-HR" dirty="0"/>
              <a:t>Sukladno članku 119. Zakona vijeće roditelja imenuje i razrješava jednog člana iz reda roditelja koji nije radnik škole. Član školskog odbora iz reda roditelja kojeg imenuje i razrješava vijeće roditelja može biti, ali i ne mora biti, član vijeća roditelja. Predlaganje članova i postupak izbora provodi se na način propisan u statutu školske ustanove (tajno ili javno glasovanje). </a:t>
            </a:r>
          </a:p>
          <a:p>
            <a:r>
              <a:rPr lang="hr-HR" dirty="0"/>
              <a:t>Nakon izbora roditelja vijeće roditelja donosi odluku o imenovanju člana školskog odbora iz reda roditelja. Roditelj ostaje član školskog odbora do isteka mandata uz uvjet da je roditelj djeteta učenika  kojem nije prestalo školovanje u toj školi.</a:t>
            </a:r>
          </a:p>
          <a:p>
            <a:endParaRPr lang="hr-HR" dirty="0"/>
          </a:p>
        </p:txBody>
      </p:sp>
    </p:spTree>
    <p:extLst>
      <p:ext uri="{BB962C8B-B14F-4D97-AF65-F5344CB8AC3E}">
        <p14:creationId xmlns:p14="http://schemas.microsoft.com/office/powerpoint/2010/main" val="13471415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341457"/>
          </a:xfrm>
        </p:spPr>
        <p:txBody>
          <a:bodyPr>
            <a:normAutofit fontScale="90000"/>
          </a:bodyPr>
          <a:lstStyle/>
          <a:p>
            <a:endParaRPr lang="hr-HR" dirty="0"/>
          </a:p>
        </p:txBody>
      </p:sp>
      <p:sp>
        <p:nvSpPr>
          <p:cNvPr id="3" name="Rezervirano mjesto sadržaja 2"/>
          <p:cNvSpPr>
            <a:spLocks noGrp="1"/>
          </p:cNvSpPr>
          <p:nvPr>
            <p:ph idx="1"/>
          </p:nvPr>
        </p:nvSpPr>
        <p:spPr>
          <a:xfrm>
            <a:off x="838200" y="1052946"/>
            <a:ext cx="10515600" cy="5124018"/>
          </a:xfrm>
        </p:spPr>
        <p:txBody>
          <a:bodyPr/>
          <a:lstStyle/>
          <a:p>
            <a:pPr lvl="1"/>
            <a:r>
              <a:rPr lang="hr-HR" b="1" dirty="0"/>
              <a:t> </a:t>
            </a:r>
            <a:r>
              <a:rPr lang="hr-HR" sz="2800" b="1" dirty="0">
                <a:solidFill>
                  <a:srgbClr val="FF0000"/>
                </a:solidFill>
              </a:rPr>
              <a:t>Članovi školskog odbora koje imenuje i razrješava osnivač</a:t>
            </a:r>
            <a:endParaRPr lang="hr-HR" sz="2800" dirty="0">
              <a:solidFill>
                <a:srgbClr val="FF0000"/>
              </a:solidFill>
            </a:endParaRPr>
          </a:p>
          <a:p>
            <a:pPr marL="0" indent="0">
              <a:buNone/>
            </a:pPr>
            <a:r>
              <a:rPr lang="hr-HR" dirty="0"/>
              <a:t> </a:t>
            </a:r>
          </a:p>
          <a:p>
            <a:r>
              <a:rPr lang="hr-HR" dirty="0"/>
              <a:t>Sukladno članku 119. Zakona osnivač školske ustanove imenuje i razrješava tri člana školskog odbora samostalno. </a:t>
            </a:r>
            <a:endParaRPr lang="hr-HR" dirty="0" smtClean="0"/>
          </a:p>
          <a:p>
            <a:r>
              <a:rPr lang="hr-HR" dirty="0" smtClean="0"/>
              <a:t>Član </a:t>
            </a:r>
            <a:r>
              <a:rPr lang="hr-HR" dirty="0"/>
              <a:t>školskog odbora kojeg imenuje osnivač treba imati završen</a:t>
            </a:r>
          </a:p>
          <a:p>
            <a:r>
              <a:rPr lang="hr-HR" dirty="0"/>
              <a:t>najmanje preddiplomski i sveučilišni studij ili stručni studij na kojem se stječe najmanje 180 ECTS bodova i ne može biti radnik školske ustanove  u školski odbor koje se imenuje. </a:t>
            </a:r>
            <a:endParaRPr lang="hr-HR" dirty="0" smtClean="0"/>
          </a:p>
          <a:p>
            <a:r>
              <a:rPr lang="hr-HR" dirty="0" smtClean="0"/>
              <a:t>Osnivač </a:t>
            </a:r>
            <a:r>
              <a:rPr lang="hr-HR" dirty="0"/>
              <a:t>školske ustanove donosi odluku o imenovanju tri člana školskog odbora školske ustanove.</a:t>
            </a:r>
          </a:p>
          <a:p>
            <a:endParaRPr lang="hr-HR" dirty="0"/>
          </a:p>
        </p:txBody>
      </p:sp>
    </p:spTree>
    <p:extLst>
      <p:ext uri="{BB962C8B-B14F-4D97-AF65-F5344CB8AC3E}">
        <p14:creationId xmlns:p14="http://schemas.microsoft.com/office/powerpoint/2010/main" val="41660717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369166"/>
          </a:xfrm>
        </p:spPr>
        <p:txBody>
          <a:bodyPr>
            <a:normAutofit fontScale="90000"/>
          </a:bodyPr>
          <a:lstStyle/>
          <a:p>
            <a:endParaRPr lang="hr-HR" dirty="0"/>
          </a:p>
        </p:txBody>
      </p:sp>
      <p:sp>
        <p:nvSpPr>
          <p:cNvPr id="3" name="Rezervirano mjesto sadržaja 2"/>
          <p:cNvSpPr>
            <a:spLocks noGrp="1"/>
          </p:cNvSpPr>
          <p:nvPr>
            <p:ph idx="1"/>
          </p:nvPr>
        </p:nvSpPr>
        <p:spPr>
          <a:xfrm>
            <a:off x="838200" y="1094509"/>
            <a:ext cx="10515600" cy="5082454"/>
          </a:xfrm>
        </p:spPr>
        <p:txBody>
          <a:bodyPr>
            <a:normAutofit lnSpcReduction="10000"/>
          </a:bodyPr>
          <a:lstStyle/>
          <a:p>
            <a:pPr lvl="1"/>
            <a:r>
              <a:rPr lang="hr-HR" b="1" dirty="0"/>
              <a:t> </a:t>
            </a:r>
            <a:r>
              <a:rPr lang="hr-HR" b="1" dirty="0">
                <a:solidFill>
                  <a:srgbClr val="FF0000"/>
                </a:solidFill>
              </a:rPr>
              <a:t>Mandat  članova školskog odbora i konstituiranje školskog odbora</a:t>
            </a:r>
            <a:endParaRPr lang="hr-HR" sz="2000" dirty="0">
              <a:solidFill>
                <a:srgbClr val="FF0000"/>
              </a:solidFill>
            </a:endParaRPr>
          </a:p>
          <a:p>
            <a:endParaRPr lang="hr-HR" dirty="0"/>
          </a:p>
          <a:p>
            <a:r>
              <a:rPr lang="hr-HR" dirty="0"/>
              <a:t>Prema propisanoj odredbi članka 119. Zakona  članovi školskog odbora imenuju se na vrijeme od četiri godine i mogu biti ponovno imenovani, a mandat članova teče od dana konstituiranja školskog odbora.</a:t>
            </a:r>
          </a:p>
          <a:p>
            <a:r>
              <a:rPr lang="hr-HR" dirty="0"/>
              <a:t>Mandat članu školskog odbora iz reda roditelja prestaje najkasnije u roku od 60 dana od dana kada je prestalo školovanje učenika u školi.</a:t>
            </a:r>
          </a:p>
          <a:p>
            <a:r>
              <a:rPr lang="hr-HR" dirty="0"/>
              <a:t>Svaki član školskog odbora može biti izabran za predsjednika, a do izbora predsjednika sjednicu vodi najstariji član školskog odbora.</a:t>
            </a:r>
          </a:p>
          <a:p>
            <a:r>
              <a:rPr lang="hr-HR" dirty="0"/>
              <a:t>Prema propisanoj odredbi članka 120. Zakona školski odbor može se konstituirati ako je imenovana većina članova školskog odbora. </a:t>
            </a:r>
          </a:p>
          <a:p>
            <a:endParaRPr lang="hr-HR" dirty="0"/>
          </a:p>
        </p:txBody>
      </p:sp>
    </p:spTree>
    <p:extLst>
      <p:ext uri="{BB962C8B-B14F-4D97-AF65-F5344CB8AC3E}">
        <p14:creationId xmlns:p14="http://schemas.microsoft.com/office/powerpoint/2010/main" val="28658465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327602"/>
          </a:xfrm>
        </p:spPr>
        <p:txBody>
          <a:bodyPr>
            <a:normAutofit fontScale="90000"/>
          </a:bodyPr>
          <a:lstStyle/>
          <a:p>
            <a:endParaRPr lang="hr-HR" dirty="0"/>
          </a:p>
        </p:txBody>
      </p:sp>
      <p:sp>
        <p:nvSpPr>
          <p:cNvPr id="3" name="Rezervirano mjesto sadržaja 2"/>
          <p:cNvSpPr>
            <a:spLocks noGrp="1"/>
          </p:cNvSpPr>
          <p:nvPr>
            <p:ph idx="1"/>
          </p:nvPr>
        </p:nvSpPr>
        <p:spPr>
          <a:xfrm>
            <a:off x="457200" y="1260764"/>
            <a:ext cx="11180618" cy="4916199"/>
          </a:xfrm>
        </p:spPr>
        <p:txBody>
          <a:bodyPr>
            <a:normAutofit/>
          </a:bodyPr>
          <a:lstStyle/>
          <a:p>
            <a:r>
              <a:rPr lang="hr-HR" dirty="0"/>
              <a:t>Konstituirajuću sjednicu školskog odbora saziva ravnatelj najkasnije u roku od petnaest dana nakon što je imenovana većina članova školskog odbora. Na konstituirajućoj sjednici školskog odbora podnosi se izvješće o imenovanim članovima školskog odbora, potvrđuju mandati imenovanih članova školskog odbora i vrši se izbor predsjednika i zamjenika predsjednika školskog odbora na način uređen statutom školske ustanove. O konstituiraju školskog odbora ravnatelj je dužan izvijestiti osnivača. Školski odbor može se konstituirati kada su imenovana četiri član školskog odbora. Većinu čine četiri člana školskog odbora. </a:t>
            </a:r>
          </a:p>
          <a:p>
            <a:r>
              <a:rPr lang="hr-HR" dirty="0"/>
              <a:t>Odluke školskog odbora pravovaljane su ako za njih glasuje većina od ukupnog broja članova.</a:t>
            </a:r>
          </a:p>
          <a:p>
            <a:endParaRPr lang="hr-HR" dirty="0"/>
          </a:p>
        </p:txBody>
      </p:sp>
    </p:spTree>
    <p:extLst>
      <p:ext uri="{BB962C8B-B14F-4D97-AF65-F5344CB8AC3E}">
        <p14:creationId xmlns:p14="http://schemas.microsoft.com/office/powerpoint/2010/main" val="3758011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355311"/>
          </a:xfrm>
        </p:spPr>
        <p:txBody>
          <a:bodyPr>
            <a:normAutofit fontScale="90000"/>
          </a:bodyPr>
          <a:lstStyle/>
          <a:p>
            <a:endParaRPr lang="hr-HR" dirty="0"/>
          </a:p>
        </p:txBody>
      </p:sp>
      <p:sp>
        <p:nvSpPr>
          <p:cNvPr id="3" name="Rezervirano mjesto sadržaja 2"/>
          <p:cNvSpPr>
            <a:spLocks noGrp="1"/>
          </p:cNvSpPr>
          <p:nvPr>
            <p:ph idx="1"/>
          </p:nvPr>
        </p:nvSpPr>
        <p:spPr>
          <a:xfrm>
            <a:off x="138545" y="914400"/>
            <a:ext cx="11734800" cy="5943600"/>
          </a:xfrm>
        </p:spPr>
        <p:txBody>
          <a:bodyPr>
            <a:normAutofit/>
          </a:bodyPr>
          <a:lstStyle/>
          <a:p>
            <a:pPr lvl="1"/>
            <a:r>
              <a:rPr lang="hr-HR" dirty="0"/>
              <a:t>Ogledni primjer: Poziv za sjednicu učiteljskog vijeća                                  </a:t>
            </a:r>
          </a:p>
          <a:p>
            <a:pPr lvl="1"/>
            <a:r>
              <a:rPr lang="hr-HR" dirty="0"/>
              <a:t>Ogledni primjer: Zapisnik sa sjednice učiteljskog vijeća                         </a:t>
            </a:r>
          </a:p>
          <a:p>
            <a:pPr lvl="1"/>
            <a:r>
              <a:rPr lang="hr-HR" dirty="0"/>
              <a:t>Ogledni primjer: Glasački listić za izbor dva člana školskog odbora iz reda učitelja i stručnih suradnika                                                           </a:t>
            </a:r>
          </a:p>
          <a:p>
            <a:pPr lvl="1"/>
            <a:r>
              <a:rPr lang="hr-HR" dirty="0"/>
              <a:t>Ogledni primjer: Zapisnik izbornog povjerenstva o rezultatima glasovanja za izbor u školski odbor dva člana iz reda učitelja i stručnih suradnika                                                                                     </a:t>
            </a:r>
          </a:p>
          <a:p>
            <a:pPr lvl="1"/>
            <a:r>
              <a:rPr lang="hr-HR" dirty="0"/>
              <a:t>Ogledni primjer: Odluka o imenovanju dva člana školskog odbora iz reda učitelja i stručnih suradnika                                                             </a:t>
            </a:r>
          </a:p>
          <a:p>
            <a:pPr lvl="1"/>
            <a:r>
              <a:rPr lang="hr-HR" dirty="0"/>
              <a:t>Ogledni primjer: Poziv za sjednicu vijeća roditelja                                    </a:t>
            </a:r>
          </a:p>
          <a:p>
            <a:pPr lvl="1"/>
            <a:r>
              <a:rPr lang="hr-HR" dirty="0"/>
              <a:t>Ogledni primjer: Zapisnik sa sjednice vijeća roditelja                                  </a:t>
            </a:r>
          </a:p>
          <a:p>
            <a:pPr lvl="1"/>
            <a:r>
              <a:rPr lang="hr-HR" dirty="0"/>
              <a:t>Ogledni primjer: Odluka o imenovanju člana školskog odbora iz reda roditelja                                                                                            </a:t>
            </a:r>
          </a:p>
          <a:p>
            <a:pPr lvl="1"/>
            <a:r>
              <a:rPr lang="hr-HR" dirty="0"/>
              <a:t>Ogledni primjer: Zapisnik s 1. konstituirajuće sjednice školskog odbora                                                                                      </a:t>
            </a:r>
          </a:p>
          <a:p>
            <a:pPr lvl="1"/>
            <a:r>
              <a:rPr lang="hr-HR" dirty="0"/>
              <a:t>Ogledni primjer: Privola                                                                             </a:t>
            </a:r>
          </a:p>
          <a:p>
            <a:r>
              <a:rPr lang="hr-HR" dirty="0"/>
              <a:t>           Upute i tumačenja ministarstva </a:t>
            </a:r>
          </a:p>
        </p:txBody>
      </p:sp>
    </p:spTree>
    <p:extLst>
      <p:ext uri="{BB962C8B-B14F-4D97-AF65-F5344CB8AC3E}">
        <p14:creationId xmlns:p14="http://schemas.microsoft.com/office/powerpoint/2010/main" val="740542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pPr marL="0" lvl="0" indent="0">
              <a:buNone/>
            </a:pPr>
            <a:endParaRPr lang="hr-HR" dirty="0"/>
          </a:p>
          <a:p>
            <a:pPr lvl="0"/>
            <a:r>
              <a:rPr lang="hr-HR" b="1" dirty="0"/>
              <a:t>Ogledni primjeri za izbor i imenovanje članova školskog odbora:   </a:t>
            </a:r>
            <a:endParaRPr lang="hr-HR" dirty="0"/>
          </a:p>
          <a:p>
            <a:pPr marL="0" indent="0">
              <a:buNone/>
            </a:pPr>
            <a:endParaRPr lang="hr-HR" dirty="0"/>
          </a:p>
          <a:p>
            <a:endParaRPr lang="hr-HR" dirty="0"/>
          </a:p>
        </p:txBody>
      </p:sp>
    </p:spTree>
    <p:extLst>
      <p:ext uri="{BB962C8B-B14F-4D97-AF65-F5344CB8AC3E}">
        <p14:creationId xmlns:p14="http://schemas.microsoft.com/office/powerpoint/2010/main" val="21055466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838200" y="-1"/>
            <a:ext cx="10515600" cy="124691"/>
          </a:xfrm>
        </p:spPr>
        <p:txBody>
          <a:bodyPr>
            <a:normAutofit fontScale="90000"/>
          </a:bodyPr>
          <a:lstStyle/>
          <a:p>
            <a:endParaRPr lang="hr-HR" dirty="0"/>
          </a:p>
        </p:txBody>
      </p:sp>
      <p:sp>
        <p:nvSpPr>
          <p:cNvPr id="3" name="Rezervirano mjesto sadržaja 2"/>
          <p:cNvSpPr>
            <a:spLocks noGrp="1"/>
          </p:cNvSpPr>
          <p:nvPr>
            <p:ph idx="1"/>
          </p:nvPr>
        </p:nvSpPr>
        <p:spPr>
          <a:xfrm>
            <a:off x="152400" y="277092"/>
            <a:ext cx="11679382" cy="6386944"/>
          </a:xfrm>
        </p:spPr>
        <p:txBody>
          <a:bodyPr>
            <a:normAutofit fontScale="70000" lnSpcReduction="20000"/>
          </a:bodyPr>
          <a:lstStyle/>
          <a:p>
            <a:pPr lvl="1"/>
            <a:r>
              <a:rPr lang="hr-HR" b="1" dirty="0"/>
              <a:t>Ogledni primjer:</a:t>
            </a:r>
            <a:endParaRPr lang="hr-HR" sz="2000" dirty="0"/>
          </a:p>
          <a:p>
            <a:r>
              <a:rPr lang="hr-HR" b="1" dirty="0"/>
              <a:t>Prijedlog za izbor predstavnika radnika u školski odbor (sindikat)</a:t>
            </a:r>
            <a:endParaRPr lang="hr-HR" sz="2400" dirty="0"/>
          </a:p>
          <a:p>
            <a:pPr marL="0" indent="0">
              <a:buNone/>
            </a:pPr>
            <a:endParaRPr lang="hr-HR" sz="2400" dirty="0"/>
          </a:p>
          <a:p>
            <a:r>
              <a:rPr lang="hr-HR" dirty="0"/>
              <a:t>___________________________                                             </a:t>
            </a:r>
            <a:r>
              <a:rPr lang="hr-HR" dirty="0" smtClean="0"/>
              <a:t>________________________</a:t>
            </a:r>
            <a:endParaRPr lang="hr-HR" dirty="0"/>
          </a:p>
          <a:p>
            <a:r>
              <a:rPr lang="hr-HR" dirty="0"/>
              <a:t>  (naziv i sjedište školske ustanove)	                                              (mjesto i datum)</a:t>
            </a:r>
          </a:p>
          <a:p>
            <a:pPr marL="0" indent="0">
              <a:buNone/>
            </a:pPr>
            <a:endParaRPr lang="hr-HR" dirty="0"/>
          </a:p>
          <a:p>
            <a:pPr hangingPunct="0"/>
            <a:r>
              <a:rPr lang="hr-HR" dirty="0"/>
              <a:t>Na temelju članka 164., stavka 3. Zakona o radu (Narodne novine br. 93/14, 127/17 i 98/19) Sindikat _________________________ </a:t>
            </a:r>
            <a:r>
              <a:rPr lang="hr-HR" dirty="0" smtClean="0"/>
              <a:t>podnosi</a:t>
            </a:r>
            <a:endParaRPr lang="hr-HR" dirty="0"/>
          </a:p>
          <a:p>
            <a:pPr algn="ctr"/>
            <a:r>
              <a:rPr lang="hr-HR" b="1" dirty="0">
                <a:solidFill>
                  <a:srgbClr val="FF0000"/>
                </a:solidFill>
              </a:rPr>
              <a:t>PRIJEDLOG ZA IZBOR PREDSTAVNIKA RADNIKA U ŠKOLSKI ODBOR</a:t>
            </a:r>
          </a:p>
          <a:p>
            <a:pPr marL="0" indent="0">
              <a:buNone/>
            </a:pPr>
            <a:endParaRPr lang="hr-HR" dirty="0">
              <a:solidFill>
                <a:srgbClr val="FF0000"/>
              </a:solidFill>
            </a:endParaRPr>
          </a:p>
          <a:p>
            <a:r>
              <a:rPr lang="hr-HR" dirty="0"/>
              <a:t>Sindikat ili više sindikata zajedno koji imaju članove zaposlene kod poslodavca, i svaka skupina od najmanje dvadeset posto radnika koja će podnijeti listu kandidata za izbor predstavnika radnika u školski odbor radi formiranje izbornog odbora, u roku od pet radnih dana od dana objavljivanja, predlaže u pisanom obliku svog člana i njegovog zamjenika u izborni odbor.</a:t>
            </a:r>
          </a:p>
          <a:p>
            <a:r>
              <a:rPr lang="hr-HR" dirty="0"/>
              <a:t>Izborni odbor bit će imenovan na skupu radnika kojeg će sazvati potpisnik ovoga prijedloga. </a:t>
            </a:r>
          </a:p>
          <a:p>
            <a:r>
              <a:rPr lang="hr-HR" dirty="0"/>
              <a:t>Ovaj je prijedlog na dan podnošenja objavljen na oglasnoj ploči  školske ustanove te je dostavljen ostalim sindikatima koji imaju svoje članove u školskoj ustanovi te ravnatelju/ci školske ustanove</a:t>
            </a:r>
            <a:r>
              <a:rPr lang="hr-HR" dirty="0" smtClean="0"/>
              <a:t>.           </a:t>
            </a:r>
            <a:endParaRPr lang="hr-HR" dirty="0"/>
          </a:p>
          <a:p>
            <a:pPr marL="0" indent="0" algn="r">
              <a:buNone/>
            </a:pPr>
            <a:r>
              <a:rPr lang="hr-HR" dirty="0"/>
              <a:t>                                                                                        </a:t>
            </a:r>
            <a:r>
              <a:rPr lang="hr-HR" dirty="0">
                <a:solidFill>
                  <a:srgbClr val="FF0000"/>
                </a:solidFill>
              </a:rPr>
              <a:t>Za sindikat:	</a:t>
            </a:r>
            <a:br>
              <a:rPr lang="hr-HR" dirty="0">
                <a:solidFill>
                  <a:srgbClr val="FF0000"/>
                </a:solidFill>
              </a:rPr>
            </a:br>
            <a:endParaRPr lang="hr-HR" dirty="0">
              <a:solidFill>
                <a:srgbClr val="FF0000"/>
              </a:solidFill>
            </a:endParaRPr>
          </a:p>
          <a:p>
            <a:pPr marL="0" indent="0" algn="r">
              <a:buNone/>
            </a:pPr>
            <a:r>
              <a:rPr lang="hr-HR" dirty="0">
                <a:solidFill>
                  <a:srgbClr val="FF0000"/>
                </a:solidFill>
              </a:rPr>
              <a:t>                                                                                        _________________________</a:t>
            </a:r>
          </a:p>
          <a:p>
            <a:pPr marL="0" indent="0">
              <a:buNone/>
            </a:pPr>
            <a:r>
              <a:rPr lang="hr-HR" dirty="0">
                <a:solidFill>
                  <a:srgbClr val="FF0000"/>
                </a:solidFill>
              </a:rPr>
              <a:t> </a:t>
            </a:r>
          </a:p>
          <a:p>
            <a:endParaRPr lang="hr-HR" dirty="0"/>
          </a:p>
        </p:txBody>
      </p:sp>
    </p:spTree>
    <p:extLst>
      <p:ext uri="{BB962C8B-B14F-4D97-AF65-F5344CB8AC3E}">
        <p14:creationId xmlns:p14="http://schemas.microsoft.com/office/powerpoint/2010/main" val="36568257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838200" y="277092"/>
            <a:ext cx="10515600" cy="88034"/>
          </a:xfrm>
        </p:spPr>
        <p:txBody>
          <a:bodyPr>
            <a:normAutofit fontScale="90000"/>
          </a:bodyPr>
          <a:lstStyle/>
          <a:p>
            <a:endParaRPr lang="hr-HR" dirty="0"/>
          </a:p>
        </p:txBody>
      </p:sp>
      <p:sp>
        <p:nvSpPr>
          <p:cNvPr id="3" name="Rezervirano mjesto sadržaja 2"/>
          <p:cNvSpPr>
            <a:spLocks noGrp="1"/>
          </p:cNvSpPr>
          <p:nvPr>
            <p:ph idx="1"/>
          </p:nvPr>
        </p:nvSpPr>
        <p:spPr>
          <a:xfrm>
            <a:off x="838200" y="568036"/>
            <a:ext cx="10515600" cy="6289964"/>
          </a:xfrm>
        </p:spPr>
        <p:txBody>
          <a:bodyPr>
            <a:normAutofit fontScale="70000" lnSpcReduction="20000"/>
          </a:bodyPr>
          <a:lstStyle/>
          <a:p>
            <a:pPr lvl="1"/>
            <a:r>
              <a:rPr lang="hr-HR" b="1" dirty="0"/>
              <a:t> Ogledni primjer:</a:t>
            </a:r>
            <a:endParaRPr lang="hr-HR" sz="2000" dirty="0"/>
          </a:p>
          <a:p>
            <a:r>
              <a:rPr lang="hr-HR" b="1" dirty="0"/>
              <a:t>Prijedlog za izbor predstavnika radnika u školski odbor (skupina radnika)</a:t>
            </a:r>
            <a:endParaRPr lang="hr-HR" sz="2400" dirty="0"/>
          </a:p>
          <a:p>
            <a:pPr marL="0" indent="0">
              <a:buNone/>
            </a:pPr>
            <a:r>
              <a:rPr lang="hr-HR" dirty="0" smtClean="0"/>
              <a:t>______________________________</a:t>
            </a:r>
            <a:r>
              <a:rPr lang="hr-HR" dirty="0"/>
              <a:t>	                        _____________________</a:t>
            </a:r>
          </a:p>
          <a:p>
            <a:r>
              <a:rPr lang="hr-HR" dirty="0"/>
              <a:t>  (naziv i sjedište školske ustanove)	                                          (mjesto i datum)</a:t>
            </a:r>
          </a:p>
          <a:p>
            <a:r>
              <a:rPr lang="hr-HR" dirty="0"/>
              <a:t>Na temelju članka 164. stavka 3., Zakona o radu (Narodne novine br. 93/14, 127/17 i 98/19) skupina od ________________ radnika podnosi</a:t>
            </a:r>
          </a:p>
          <a:p>
            <a:pPr marL="0" indent="0" algn="ctr">
              <a:buNone/>
            </a:pPr>
            <a:r>
              <a:rPr lang="hr-HR" dirty="0">
                <a:solidFill>
                  <a:srgbClr val="FF0000"/>
                </a:solidFill>
              </a:rPr>
              <a:t>PRIJEDLOG </a:t>
            </a:r>
            <a:r>
              <a:rPr lang="hr-HR" dirty="0" smtClean="0">
                <a:solidFill>
                  <a:srgbClr val="FF0000"/>
                </a:solidFill>
              </a:rPr>
              <a:t>ZA </a:t>
            </a:r>
            <a:r>
              <a:rPr lang="hr-HR" dirty="0">
                <a:solidFill>
                  <a:srgbClr val="FF0000"/>
                </a:solidFill>
              </a:rPr>
              <a:t>IZBOR PREDSTAVNIKA RADNIKA U ŠKOLSKI ODBOR</a:t>
            </a:r>
          </a:p>
          <a:p>
            <a:pPr marL="0" indent="0">
              <a:buNone/>
            </a:pPr>
            <a:endParaRPr lang="hr-HR" dirty="0"/>
          </a:p>
          <a:p>
            <a:r>
              <a:rPr lang="hr-HR" dirty="0"/>
              <a:t>Sindikat ili više sindikata zajedno koji imaju članove zaposlene kod poslodavca, i svaka skupina od najmanje dvadeset posto radnika koja će podnijeti listu kandidata za izbor predstavnika radnika u školski odbor radi formiranje izbornog odbora, u roku od pet radnih dana od dana objavljivanja, predlaže u pisanom obliku svog člana i njegovog zamjenika u izborni odbor.</a:t>
            </a:r>
          </a:p>
          <a:p>
            <a:r>
              <a:rPr lang="hr-HR" dirty="0"/>
              <a:t>Izborni odbor bit će imenovan na skupu radnika kojeg će sazvati potpisnik ovoga prijedloga.</a:t>
            </a:r>
          </a:p>
          <a:p>
            <a:r>
              <a:rPr lang="hr-HR" dirty="0"/>
              <a:t>Ovaj je prijedlog na dan podnošenja objavljen na oglasnoj ploči poslodavca/školske ustanove te uz presliku popisa radnika koji ga podnose, dostavljen sindikatima koji imaju svoje članove u školskoj ustanovi te ravnatelju/ci školske ustanove.</a:t>
            </a:r>
          </a:p>
          <a:p>
            <a:pPr marL="0" indent="0">
              <a:buNone/>
            </a:pPr>
            <a:r>
              <a:rPr lang="hr-HR" dirty="0" smtClean="0"/>
              <a:t>                                                                                            </a:t>
            </a:r>
            <a:r>
              <a:rPr lang="hr-HR" dirty="0">
                <a:solidFill>
                  <a:srgbClr val="FF0000"/>
                </a:solidFill>
              </a:rPr>
              <a:t>Za skupinu radnika</a:t>
            </a:r>
          </a:p>
          <a:p>
            <a:pPr marL="0" indent="0">
              <a:buNone/>
            </a:pPr>
            <a:r>
              <a:rPr lang="hr-HR" dirty="0">
                <a:solidFill>
                  <a:srgbClr val="FF0000"/>
                </a:solidFill>
              </a:rPr>
              <a:t>                                                                                           _______________________</a:t>
            </a:r>
          </a:p>
          <a:p>
            <a:pPr marL="0" indent="0">
              <a:buNone/>
            </a:pPr>
            <a:r>
              <a:rPr lang="hr-HR" dirty="0">
                <a:solidFill>
                  <a:srgbClr val="FF0000"/>
                </a:solidFill>
              </a:rPr>
              <a:t> </a:t>
            </a:r>
          </a:p>
          <a:p>
            <a:endParaRPr lang="hr-HR" dirty="0"/>
          </a:p>
        </p:txBody>
      </p:sp>
    </p:spTree>
    <p:extLst>
      <p:ext uri="{BB962C8B-B14F-4D97-AF65-F5344CB8AC3E}">
        <p14:creationId xmlns:p14="http://schemas.microsoft.com/office/powerpoint/2010/main" val="19265457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838200" y="-96982"/>
            <a:ext cx="10515600" cy="462107"/>
          </a:xfrm>
        </p:spPr>
        <p:txBody>
          <a:bodyPr>
            <a:normAutofit fontScale="90000"/>
          </a:bodyPr>
          <a:lstStyle/>
          <a:p>
            <a:endParaRPr lang="hr-HR" dirty="0"/>
          </a:p>
        </p:txBody>
      </p:sp>
      <p:sp>
        <p:nvSpPr>
          <p:cNvPr id="3" name="Rezervirano mjesto sadržaja 2"/>
          <p:cNvSpPr>
            <a:spLocks noGrp="1"/>
          </p:cNvSpPr>
          <p:nvPr>
            <p:ph idx="1"/>
          </p:nvPr>
        </p:nvSpPr>
        <p:spPr>
          <a:xfrm>
            <a:off x="-1" y="365125"/>
            <a:ext cx="11596255" cy="5811838"/>
          </a:xfrm>
        </p:spPr>
        <p:txBody>
          <a:bodyPr>
            <a:normAutofit fontScale="62500" lnSpcReduction="20000"/>
          </a:bodyPr>
          <a:lstStyle/>
          <a:p>
            <a:pPr lvl="1"/>
            <a:r>
              <a:rPr lang="hr-HR" b="1" dirty="0"/>
              <a:t>Ogledni primjer:  </a:t>
            </a:r>
            <a:endParaRPr lang="hr-HR" sz="2000" dirty="0"/>
          </a:p>
          <a:p>
            <a:r>
              <a:rPr lang="hr-HR" b="1" dirty="0"/>
              <a:t>Poziv za skup </a:t>
            </a:r>
            <a:r>
              <a:rPr lang="hr-HR" b="1" dirty="0" smtClean="0"/>
              <a:t>radnika</a:t>
            </a:r>
            <a:endParaRPr lang="hr-HR" sz="2400" dirty="0"/>
          </a:p>
          <a:p>
            <a:r>
              <a:rPr lang="hr-HR" dirty="0"/>
              <a:t>_________________________                                             ____________________________</a:t>
            </a:r>
          </a:p>
          <a:p>
            <a:r>
              <a:rPr lang="hr-HR" dirty="0"/>
              <a:t>(predlagatelj)                                                                           (naziv i sjedište školske ustanove)</a:t>
            </a:r>
          </a:p>
          <a:p>
            <a:r>
              <a:rPr lang="hr-HR" dirty="0"/>
              <a:t>_________________________</a:t>
            </a:r>
          </a:p>
          <a:p>
            <a:r>
              <a:rPr lang="hr-HR" dirty="0"/>
              <a:t>(mjesto i datum</a:t>
            </a:r>
            <a:r>
              <a:rPr lang="hr-HR" dirty="0" smtClean="0"/>
              <a:t>)</a:t>
            </a:r>
            <a:r>
              <a:rPr lang="hr-HR" dirty="0"/>
              <a:t> </a:t>
            </a:r>
          </a:p>
          <a:p>
            <a:r>
              <a:rPr lang="hr-HR" dirty="0"/>
              <a:t>Na temelju članka 141., stavka 2. Zakona o radu (Narodne novine br. 93/14) i članka 2. stavka 6. Pravilnika o postupku izbora radničkog vijeća (Narodne novine br. 3/6 i 52/17) </a:t>
            </a:r>
            <a:r>
              <a:rPr lang="hr-HR" dirty="0" smtClean="0"/>
              <a:t>sazivam</a:t>
            </a:r>
            <a:r>
              <a:rPr lang="hr-HR" dirty="0"/>
              <a:t> </a:t>
            </a:r>
            <a:r>
              <a:rPr lang="hr-HR" dirty="0" smtClean="0"/>
              <a:t> </a:t>
            </a:r>
            <a:r>
              <a:rPr lang="hr-HR" b="1" dirty="0" smtClean="0"/>
              <a:t>SKUP RADNIKA</a:t>
            </a:r>
            <a:r>
              <a:rPr lang="hr-HR" dirty="0"/>
              <a:t> </a:t>
            </a:r>
          </a:p>
          <a:p>
            <a:r>
              <a:rPr lang="hr-HR" dirty="0"/>
              <a:t>koji će biti održan dana ___________ s početkom u _____ sati, u osnovnoj školi____________, u  dvorani  škole sa sljedećim</a:t>
            </a:r>
          </a:p>
          <a:p>
            <a:pPr marL="0" indent="0">
              <a:buNone/>
            </a:pPr>
            <a:r>
              <a:rPr lang="hr-HR" dirty="0"/>
              <a:t> </a:t>
            </a:r>
            <a:r>
              <a:rPr lang="hr-HR" dirty="0" smtClean="0"/>
              <a:t>                                                     </a:t>
            </a:r>
            <a:r>
              <a:rPr lang="hr-HR" dirty="0"/>
              <a:t>DNEVNIM  </a:t>
            </a:r>
            <a:r>
              <a:rPr lang="hr-HR" dirty="0" smtClean="0"/>
              <a:t>REDOM</a:t>
            </a:r>
            <a:r>
              <a:rPr lang="hr-HR" dirty="0"/>
              <a:t> </a:t>
            </a:r>
          </a:p>
          <a:p>
            <a:r>
              <a:rPr lang="hr-HR" dirty="0"/>
              <a:t>1. Utvrđivanje  postojanja uvjeta za izbor jednog člana školskog obora predstavnika radnika </a:t>
            </a:r>
          </a:p>
          <a:p>
            <a:r>
              <a:rPr lang="hr-HR" dirty="0"/>
              <a:t>2. Imenovanje izbornog odbora </a:t>
            </a:r>
            <a:r>
              <a:rPr lang="hr-HR" dirty="0" smtClean="0"/>
              <a:t>                                                                                                  </a:t>
            </a:r>
            <a:r>
              <a:rPr lang="hr-HR" dirty="0"/>
              <a:t>Potpisnik predlagatelja:</a:t>
            </a:r>
          </a:p>
          <a:p>
            <a:pPr marL="0" indent="0" algn="r">
              <a:buNone/>
            </a:pPr>
            <a:r>
              <a:rPr lang="hr-HR" dirty="0"/>
              <a:t>                                                                                 (sindikat  ili ovlašteni predstavnik  radnika)</a:t>
            </a:r>
          </a:p>
          <a:p>
            <a:pPr marL="0" indent="0">
              <a:buNone/>
            </a:pPr>
            <a:r>
              <a:rPr lang="hr-HR" dirty="0"/>
              <a:t> </a:t>
            </a:r>
          </a:p>
          <a:p>
            <a:pPr marL="0" indent="0" algn="r">
              <a:buNone/>
            </a:pPr>
            <a:r>
              <a:rPr lang="hr-HR" dirty="0"/>
              <a:t>                                                                                                     </a:t>
            </a:r>
            <a:r>
              <a:rPr lang="hr-HR" dirty="0" smtClean="0"/>
              <a:t>___________________</a:t>
            </a:r>
            <a:endParaRPr lang="hr-HR" dirty="0"/>
          </a:p>
          <a:p>
            <a:r>
              <a:rPr lang="hr-HR" dirty="0"/>
              <a:t>DOSTAVITI:</a:t>
            </a:r>
          </a:p>
          <a:p>
            <a:r>
              <a:rPr lang="hr-HR" dirty="0"/>
              <a:t>1. Oglasna ploča </a:t>
            </a:r>
            <a:r>
              <a:rPr lang="hr-HR" dirty="0" smtClean="0"/>
              <a:t>škole</a:t>
            </a:r>
            <a:r>
              <a:rPr lang="hr-HR" dirty="0"/>
              <a:t> </a:t>
            </a:r>
          </a:p>
          <a:p>
            <a:endParaRPr lang="hr-HR" dirty="0"/>
          </a:p>
        </p:txBody>
      </p:sp>
    </p:spTree>
    <p:extLst>
      <p:ext uri="{BB962C8B-B14F-4D97-AF65-F5344CB8AC3E}">
        <p14:creationId xmlns:p14="http://schemas.microsoft.com/office/powerpoint/2010/main" val="11728222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838200" y="319406"/>
            <a:ext cx="10515600" cy="45719"/>
          </a:xfrm>
        </p:spPr>
        <p:txBody>
          <a:bodyPr>
            <a:normAutofit fontScale="90000"/>
          </a:bodyPr>
          <a:lstStyle/>
          <a:p>
            <a:endParaRPr lang="hr-HR" dirty="0"/>
          </a:p>
        </p:txBody>
      </p:sp>
      <p:sp>
        <p:nvSpPr>
          <p:cNvPr id="3" name="Rezervirano mjesto sadržaja 2"/>
          <p:cNvSpPr>
            <a:spLocks noGrp="1"/>
          </p:cNvSpPr>
          <p:nvPr>
            <p:ph idx="1"/>
          </p:nvPr>
        </p:nvSpPr>
        <p:spPr>
          <a:xfrm>
            <a:off x="401782" y="595744"/>
            <a:ext cx="11374582" cy="6262255"/>
          </a:xfrm>
        </p:spPr>
        <p:txBody>
          <a:bodyPr>
            <a:normAutofit fontScale="55000" lnSpcReduction="20000"/>
          </a:bodyPr>
          <a:lstStyle/>
          <a:p>
            <a:pPr lvl="1"/>
            <a:r>
              <a:rPr lang="hr-HR" b="1" dirty="0"/>
              <a:t> Ogledni primjer: </a:t>
            </a:r>
            <a:endParaRPr lang="hr-HR" sz="2000" dirty="0"/>
          </a:p>
          <a:p>
            <a:r>
              <a:rPr lang="hr-HR" b="1" dirty="0"/>
              <a:t>Odluka o imenovanju izbornog </a:t>
            </a:r>
            <a:r>
              <a:rPr lang="hr-HR" b="1" dirty="0" smtClean="0"/>
              <a:t>odbora</a:t>
            </a:r>
            <a:r>
              <a:rPr lang="hr-HR" b="1" dirty="0"/>
              <a:t> </a:t>
            </a:r>
            <a:endParaRPr lang="hr-HR" sz="2400" dirty="0"/>
          </a:p>
          <a:p>
            <a:pPr marL="0" indent="0">
              <a:buNone/>
            </a:pPr>
            <a:r>
              <a:rPr lang="hr-HR" dirty="0"/>
              <a:t>__________________________                           	             _____________________</a:t>
            </a:r>
          </a:p>
          <a:p>
            <a:r>
              <a:rPr lang="hr-HR" dirty="0"/>
              <a:t>(naziv i sjedište školske ustanove)	                                     (mjesto i datum)</a:t>
            </a:r>
          </a:p>
          <a:p>
            <a:r>
              <a:rPr lang="hr-HR" dirty="0"/>
              <a:t>Skup radnika Osnovne škole___________ dana______________</a:t>
            </a:r>
            <a:r>
              <a:rPr lang="hr-HR" dirty="0" smtClean="0"/>
              <a:t>donosi</a:t>
            </a:r>
            <a:endParaRPr lang="hr-HR" dirty="0"/>
          </a:p>
          <a:p>
            <a:r>
              <a:rPr lang="hr-HR" b="1" dirty="0">
                <a:solidFill>
                  <a:srgbClr val="FF0000"/>
                </a:solidFill>
              </a:rPr>
              <a:t>ODLUKU O IMENOVANJU IZBORNOG </a:t>
            </a:r>
            <a:r>
              <a:rPr lang="hr-HR" b="1" dirty="0" smtClean="0">
                <a:solidFill>
                  <a:srgbClr val="FF0000"/>
                </a:solidFill>
              </a:rPr>
              <a:t>ODBORA</a:t>
            </a:r>
            <a:r>
              <a:rPr lang="hr-HR" dirty="0">
                <a:solidFill>
                  <a:srgbClr val="FF0000"/>
                </a:solidFill>
              </a:rPr>
              <a:t> </a:t>
            </a:r>
          </a:p>
          <a:p>
            <a:r>
              <a:rPr lang="hr-HR" dirty="0"/>
              <a:t> 1.Za provođenje izbora predstavnika radnika u školski odbor imenuje se izborni odbor.</a:t>
            </a:r>
          </a:p>
          <a:p>
            <a:r>
              <a:rPr lang="hr-HR" dirty="0"/>
              <a:t>  Za članove izbornog odbora imenuju se:</a:t>
            </a:r>
          </a:p>
          <a:p>
            <a:r>
              <a:rPr lang="hr-HR" dirty="0"/>
              <a:t>1.________________________</a:t>
            </a:r>
          </a:p>
          <a:p>
            <a:r>
              <a:rPr lang="hr-HR" dirty="0"/>
              <a:t>2.________________________</a:t>
            </a:r>
          </a:p>
          <a:p>
            <a:r>
              <a:rPr lang="hr-HR" dirty="0"/>
              <a:t>3.________________________</a:t>
            </a:r>
          </a:p>
          <a:p>
            <a:r>
              <a:rPr lang="hr-HR" dirty="0"/>
              <a:t>  Za zamjenike članova imenuju se:</a:t>
            </a:r>
          </a:p>
          <a:p>
            <a:r>
              <a:rPr lang="hr-HR" dirty="0"/>
              <a:t>1._________________________</a:t>
            </a:r>
          </a:p>
          <a:p>
            <a:r>
              <a:rPr lang="hr-HR" dirty="0"/>
              <a:t>2._________________________</a:t>
            </a:r>
          </a:p>
          <a:p>
            <a:r>
              <a:rPr lang="hr-HR" dirty="0"/>
              <a:t>3._________________________</a:t>
            </a:r>
          </a:p>
          <a:p>
            <a:r>
              <a:rPr lang="hr-HR" dirty="0"/>
              <a:t> Za predsjednika izbornog odbora imenuje se________________.</a:t>
            </a:r>
          </a:p>
          <a:p>
            <a:r>
              <a:rPr lang="hr-HR" dirty="0"/>
              <a:t>2. Odluka o imenovanju izbornog odbora dostavlja se imenovanim članovima izbornog odbora i njihovim zamjenicima.</a:t>
            </a:r>
          </a:p>
          <a:p>
            <a:r>
              <a:rPr lang="hr-HR" dirty="0"/>
              <a:t>3. Izborni odbor dužan je u roku od pet radnih dana od dana dostavljanja ove odluke imenovanima, donijeti odluku o provođenju izbora za predstavnika radnika u školski odbor.  </a:t>
            </a:r>
          </a:p>
          <a:p>
            <a:pPr marL="0" indent="0" algn="r">
              <a:buNone/>
            </a:pPr>
            <a:r>
              <a:rPr lang="hr-HR" dirty="0">
                <a:solidFill>
                  <a:srgbClr val="FF0000"/>
                </a:solidFill>
              </a:rPr>
              <a:t>                                                                                       Predsjedavajući skupa radnika</a:t>
            </a:r>
          </a:p>
          <a:p>
            <a:pPr marL="0" indent="0" algn="r">
              <a:buNone/>
            </a:pPr>
            <a:r>
              <a:rPr lang="hr-HR" dirty="0">
                <a:solidFill>
                  <a:srgbClr val="FF0000"/>
                </a:solidFill>
              </a:rPr>
              <a:t>                                                                                       _____________________</a:t>
            </a:r>
          </a:p>
          <a:p>
            <a:pPr algn="r"/>
            <a:endParaRPr lang="hr-HR" dirty="0"/>
          </a:p>
        </p:txBody>
      </p:sp>
    </p:spTree>
    <p:extLst>
      <p:ext uri="{BB962C8B-B14F-4D97-AF65-F5344CB8AC3E}">
        <p14:creationId xmlns:p14="http://schemas.microsoft.com/office/powerpoint/2010/main" val="42209206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64366"/>
          </a:xfrm>
        </p:spPr>
        <p:txBody>
          <a:bodyPr>
            <a:normAutofit fontScale="90000"/>
          </a:bodyPr>
          <a:lstStyle/>
          <a:p>
            <a:endParaRPr lang="hr-HR" dirty="0"/>
          </a:p>
        </p:txBody>
      </p:sp>
      <p:sp>
        <p:nvSpPr>
          <p:cNvPr id="3" name="Rezervirano mjesto sadržaja 2"/>
          <p:cNvSpPr>
            <a:spLocks noGrp="1"/>
          </p:cNvSpPr>
          <p:nvPr>
            <p:ph idx="1"/>
          </p:nvPr>
        </p:nvSpPr>
        <p:spPr>
          <a:xfrm>
            <a:off x="180109" y="429492"/>
            <a:ext cx="11776364" cy="6428508"/>
          </a:xfrm>
        </p:spPr>
        <p:txBody>
          <a:bodyPr>
            <a:normAutofit fontScale="47500" lnSpcReduction="20000"/>
          </a:bodyPr>
          <a:lstStyle/>
          <a:p>
            <a:pPr lvl="1"/>
            <a:r>
              <a:rPr lang="hr-HR" b="1" dirty="0"/>
              <a:t> Ogledni primjer: </a:t>
            </a:r>
            <a:endParaRPr lang="hr-HR" sz="2000" dirty="0"/>
          </a:p>
          <a:p>
            <a:r>
              <a:rPr lang="hr-HR" b="1" dirty="0"/>
              <a:t>Zapisnik sa skupa </a:t>
            </a:r>
            <a:r>
              <a:rPr lang="hr-HR" b="1" dirty="0" smtClean="0"/>
              <a:t>radnika</a:t>
            </a:r>
            <a:r>
              <a:rPr lang="hr-HR" b="1" dirty="0"/>
              <a:t> </a:t>
            </a:r>
            <a:endParaRPr lang="hr-HR" sz="2400" dirty="0"/>
          </a:p>
          <a:p>
            <a:r>
              <a:rPr lang="hr-HR" dirty="0"/>
              <a:t>______________________________                      ________________________</a:t>
            </a:r>
          </a:p>
          <a:p>
            <a:r>
              <a:rPr lang="hr-HR" dirty="0"/>
              <a:t>     (naziv i sjedište škole)	                                                       (mjesto i datum)</a:t>
            </a:r>
          </a:p>
          <a:p>
            <a:r>
              <a:rPr lang="hr-HR" b="1" dirty="0">
                <a:solidFill>
                  <a:srgbClr val="FF0000"/>
                </a:solidFill>
              </a:rPr>
              <a:t>ZAPISNIK SA SKUPA </a:t>
            </a:r>
            <a:r>
              <a:rPr lang="hr-HR" b="1" dirty="0" smtClean="0">
                <a:solidFill>
                  <a:srgbClr val="FF0000"/>
                </a:solidFill>
              </a:rPr>
              <a:t>RADNIKA</a:t>
            </a:r>
            <a:r>
              <a:rPr lang="hr-HR" dirty="0"/>
              <a:t> </a:t>
            </a:r>
            <a:r>
              <a:rPr lang="hr-HR" dirty="0" smtClean="0"/>
              <a:t>  </a:t>
            </a:r>
            <a:r>
              <a:rPr lang="hr-HR" dirty="0"/>
              <a:t>održanog </a:t>
            </a:r>
            <a:r>
              <a:rPr lang="hr-HR" dirty="0" err="1"/>
              <a:t>dana_______________________u</a:t>
            </a:r>
            <a:r>
              <a:rPr lang="hr-HR" dirty="0"/>
              <a:t> __sati </a:t>
            </a:r>
            <a:r>
              <a:rPr lang="hr-HR" dirty="0" err="1"/>
              <a:t>u__________škole</a:t>
            </a:r>
            <a:r>
              <a:rPr lang="hr-HR" dirty="0"/>
              <a:t>.</a:t>
            </a:r>
          </a:p>
          <a:p>
            <a:r>
              <a:rPr lang="hr-HR" dirty="0"/>
              <a:t>1. Utvrđeno je da je dana _______________ podnesen prijedlog za izbor predstavnika radnika u školski odbor osnovne škole___________ i da su ispunjeni uvjeti za izbor predstavnika radnika u školski odbor.</a:t>
            </a:r>
          </a:p>
          <a:p>
            <a:r>
              <a:rPr lang="hr-HR" dirty="0"/>
              <a:t>2. Za provođenje izbora predstavnika radnika u školski odbor imenuje se izborni odbor.</a:t>
            </a:r>
          </a:p>
          <a:p>
            <a:r>
              <a:rPr lang="hr-HR" dirty="0"/>
              <a:t>   Za članove izbornog odbora imenuju se:</a:t>
            </a:r>
          </a:p>
          <a:p>
            <a:r>
              <a:rPr lang="hr-HR" dirty="0"/>
              <a:t>1.________________________</a:t>
            </a:r>
          </a:p>
          <a:p>
            <a:r>
              <a:rPr lang="hr-HR" dirty="0"/>
              <a:t>2.________________________</a:t>
            </a:r>
          </a:p>
          <a:p>
            <a:r>
              <a:rPr lang="hr-HR" dirty="0"/>
              <a:t>3.________________________</a:t>
            </a:r>
          </a:p>
          <a:p>
            <a:r>
              <a:rPr lang="hr-HR" dirty="0"/>
              <a:t> Za zamjenike članova imenuju se:</a:t>
            </a:r>
          </a:p>
          <a:p>
            <a:r>
              <a:rPr lang="hr-HR" dirty="0"/>
              <a:t>1._________________________</a:t>
            </a:r>
          </a:p>
          <a:p>
            <a:r>
              <a:rPr lang="hr-HR" dirty="0"/>
              <a:t>2._________________________</a:t>
            </a:r>
          </a:p>
          <a:p>
            <a:r>
              <a:rPr lang="hr-HR" dirty="0"/>
              <a:t>3._________________________</a:t>
            </a:r>
          </a:p>
          <a:p>
            <a:r>
              <a:rPr lang="hr-HR" dirty="0"/>
              <a:t>Za predsjednika izbornog odbora imenuje se________________.</a:t>
            </a:r>
          </a:p>
          <a:p>
            <a:r>
              <a:rPr lang="hr-HR" dirty="0"/>
              <a:t>3.Odluka o imenovanju izbornog odbora dostavlja se imenovanim članovima izbornog odbora i njihovim zamjenicima.</a:t>
            </a:r>
          </a:p>
          <a:p>
            <a:r>
              <a:rPr lang="hr-HR" dirty="0"/>
              <a:t>4.Izborni odbor dužan je u roku od pet radnih dana od dana dostavljanja ove odluke imenovanima, donijeti odluku o provođenju izbora za predstavnika radnika u školski odbor</a:t>
            </a:r>
            <a:r>
              <a:rPr lang="hr-HR" dirty="0" smtClean="0"/>
              <a:t>.</a:t>
            </a:r>
            <a:endParaRPr lang="hr-HR" dirty="0"/>
          </a:p>
          <a:p>
            <a:r>
              <a:rPr lang="hr-HR" dirty="0"/>
              <a:t>ZAPISNIČAR	                                                      ZA PREDLAGATELJA</a:t>
            </a:r>
          </a:p>
          <a:p>
            <a:pPr marL="0" indent="0">
              <a:buNone/>
            </a:pPr>
            <a:r>
              <a:rPr lang="hr-HR" dirty="0"/>
              <a:t>____________	                                            </a:t>
            </a:r>
            <a:r>
              <a:rPr lang="hr-HR" dirty="0" smtClean="0"/>
              <a:t>______________________________</a:t>
            </a:r>
            <a:r>
              <a:rPr lang="hr-HR" dirty="0"/>
              <a:t>	                                                      </a:t>
            </a:r>
            <a:endParaRPr lang="hr-HR" dirty="0" smtClean="0"/>
          </a:p>
          <a:p>
            <a:pPr marL="0" indent="0">
              <a:buNone/>
            </a:pPr>
            <a:r>
              <a:rPr lang="hr-HR" dirty="0"/>
              <a:t>	</a:t>
            </a:r>
            <a:r>
              <a:rPr lang="hr-HR" dirty="0" smtClean="0"/>
              <a:t>		 </a:t>
            </a:r>
            <a:r>
              <a:rPr lang="hr-HR" dirty="0"/>
              <a:t>(potpisnik predlagatelja)	</a:t>
            </a:r>
          </a:p>
          <a:p>
            <a:r>
              <a:rPr lang="hr-HR" dirty="0"/>
              <a:t>DOSTAVITI:</a:t>
            </a:r>
          </a:p>
          <a:p>
            <a:r>
              <a:rPr lang="hr-HR" dirty="0"/>
              <a:t>1. Oglasna ploča škole</a:t>
            </a:r>
          </a:p>
          <a:p>
            <a:pPr marL="0" indent="0">
              <a:buNone/>
            </a:pPr>
            <a:endParaRPr lang="hr-HR" dirty="0"/>
          </a:p>
        </p:txBody>
      </p:sp>
    </p:spTree>
    <p:extLst>
      <p:ext uri="{BB962C8B-B14F-4D97-AF65-F5344CB8AC3E}">
        <p14:creationId xmlns:p14="http://schemas.microsoft.com/office/powerpoint/2010/main" val="38707706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78220"/>
          </a:xfrm>
        </p:spPr>
        <p:txBody>
          <a:bodyPr>
            <a:normAutofit fontScale="90000"/>
          </a:bodyPr>
          <a:lstStyle/>
          <a:p>
            <a:endParaRPr lang="hr-HR" dirty="0"/>
          </a:p>
        </p:txBody>
      </p:sp>
      <p:sp>
        <p:nvSpPr>
          <p:cNvPr id="3" name="Rezervirano mjesto sadržaja 2"/>
          <p:cNvSpPr>
            <a:spLocks noGrp="1"/>
          </p:cNvSpPr>
          <p:nvPr>
            <p:ph idx="1"/>
          </p:nvPr>
        </p:nvSpPr>
        <p:spPr>
          <a:xfrm>
            <a:off x="532015" y="678873"/>
            <a:ext cx="10821785" cy="5498090"/>
          </a:xfrm>
        </p:spPr>
        <p:txBody>
          <a:bodyPr>
            <a:normAutofit fontScale="85000" lnSpcReduction="10000"/>
          </a:bodyPr>
          <a:lstStyle/>
          <a:p>
            <a:pPr lvl="1"/>
            <a:r>
              <a:rPr lang="hr-HR" b="1" dirty="0"/>
              <a:t> Ogledni primjer:</a:t>
            </a:r>
            <a:endParaRPr lang="hr-HR" sz="2000" dirty="0"/>
          </a:p>
          <a:p>
            <a:r>
              <a:rPr lang="hr-HR" b="1" dirty="0"/>
              <a:t> Odluka o provođenju izbora za predstavnika radnika u školski odbor</a:t>
            </a:r>
            <a:endParaRPr lang="hr-HR" sz="2400" dirty="0"/>
          </a:p>
          <a:p>
            <a:pPr marL="0" indent="0">
              <a:buNone/>
            </a:pPr>
            <a:r>
              <a:rPr lang="hr-HR" dirty="0" smtClean="0"/>
              <a:t>_________________________                   </a:t>
            </a:r>
            <a:r>
              <a:rPr lang="hr-HR" dirty="0"/>
              <a:t>	                       _____________________</a:t>
            </a:r>
          </a:p>
          <a:p>
            <a:pPr marL="0" indent="0">
              <a:buNone/>
            </a:pPr>
            <a:r>
              <a:rPr lang="hr-HR" dirty="0"/>
              <a:t>(naziv i sjedište poslodavca/školske ustanove)                                  (mjesto i datum)</a:t>
            </a:r>
          </a:p>
          <a:p>
            <a:r>
              <a:rPr lang="hr-HR" dirty="0"/>
              <a:t>Izborni odbor donosi</a:t>
            </a:r>
          </a:p>
          <a:p>
            <a:r>
              <a:rPr lang="hr-HR" dirty="0"/>
              <a:t>ODLUKU </a:t>
            </a:r>
            <a:r>
              <a:rPr lang="hr-HR" dirty="0" smtClean="0"/>
              <a:t>O </a:t>
            </a:r>
            <a:r>
              <a:rPr lang="hr-HR" dirty="0"/>
              <a:t>PROVOĐENJU IZBORA ZA PREDSTAVNIKA RADNIKA U ŠKOLSKI </a:t>
            </a:r>
            <a:r>
              <a:rPr lang="hr-HR" dirty="0" smtClean="0"/>
              <a:t>ODBOR</a:t>
            </a:r>
            <a:endParaRPr lang="hr-HR" dirty="0"/>
          </a:p>
          <a:p>
            <a:r>
              <a:rPr lang="hr-HR" dirty="0"/>
              <a:t>1.  Bira se jedan član školskog odbora predstavnik radnika.</a:t>
            </a:r>
          </a:p>
          <a:p>
            <a:r>
              <a:rPr lang="hr-HR" dirty="0"/>
              <a:t>2. Glasovanje za izbor predstavnika radnika u školski odbor obavit će se dana </a:t>
            </a:r>
            <a:r>
              <a:rPr lang="hr-HR" dirty="0" smtClean="0"/>
              <a:t>______ </a:t>
            </a:r>
            <a:r>
              <a:rPr lang="hr-HR" dirty="0"/>
              <a:t>od _______ do _______ sati u osnovnoj školi</a:t>
            </a:r>
            <a:r>
              <a:rPr lang="hr-HR" dirty="0" smtClean="0"/>
              <a:t>_____u </a:t>
            </a:r>
            <a:r>
              <a:rPr lang="hr-HR" dirty="0"/>
              <a:t>dvorani škole______________.                                                                 </a:t>
            </a:r>
          </a:p>
          <a:p>
            <a:r>
              <a:rPr lang="hr-HR" dirty="0"/>
              <a:t>Lista kandidata za predstavnika radnika u školski odbor može se podnijeti u roku od pet radnih dana od dana objave ove odluke. Lista kandidata dostavlja se predsjedniku izbornog odbora ili se upućuje poštom.</a:t>
            </a:r>
          </a:p>
          <a:p>
            <a:endParaRPr lang="hr-HR" dirty="0"/>
          </a:p>
        </p:txBody>
      </p:sp>
    </p:spTree>
    <p:extLst>
      <p:ext uri="{BB962C8B-B14F-4D97-AF65-F5344CB8AC3E}">
        <p14:creationId xmlns:p14="http://schemas.microsoft.com/office/powerpoint/2010/main" val="30477461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507711"/>
          </a:xfrm>
        </p:spPr>
        <p:txBody>
          <a:bodyPr>
            <a:normAutofit fontScale="90000"/>
          </a:bodyPr>
          <a:lstStyle/>
          <a:p>
            <a:endParaRPr lang="hr-HR" dirty="0"/>
          </a:p>
        </p:txBody>
      </p:sp>
      <p:sp>
        <p:nvSpPr>
          <p:cNvPr id="3" name="Rezervirano mjesto sadržaja 2"/>
          <p:cNvSpPr>
            <a:spLocks noGrp="1"/>
          </p:cNvSpPr>
          <p:nvPr>
            <p:ph idx="1"/>
          </p:nvPr>
        </p:nvSpPr>
        <p:spPr>
          <a:xfrm>
            <a:off x="838200" y="1177636"/>
            <a:ext cx="10515600" cy="4999327"/>
          </a:xfrm>
        </p:spPr>
        <p:txBody>
          <a:bodyPr/>
          <a:lstStyle/>
          <a:p>
            <a:r>
              <a:rPr lang="hr-HR" dirty="0"/>
              <a:t>Na listi kandidata mora biti predložen jedan radnik koji se bira za člana školskog odbora predstavnika radnika. </a:t>
            </a:r>
          </a:p>
          <a:p>
            <a:r>
              <a:rPr lang="hr-HR" dirty="0"/>
              <a:t>Listi kandidata obavezno se prilaže izjava s potpisima  kandidata o pristanku na uvrštenje u listu.</a:t>
            </a:r>
          </a:p>
          <a:p>
            <a:r>
              <a:rPr lang="hr-HR" dirty="0"/>
              <a:t>Ako lista kandidata neće biti podnijeta u roku, ili ako u roku od tri radna dana od dana dostavljanja pisanog zahtjeva predsjednika izbornog odbora, neće biti otklonjeni nedostatci u odnosu na obveze iz propisa i iz ove odluke, smatrat će se da lista kandidata nije podnijeta.</a:t>
            </a:r>
          </a:p>
          <a:p>
            <a:r>
              <a:rPr lang="hr-HR" dirty="0"/>
              <a:t>Ovi podatci dostavljaju se na isti način kao i lista kandidata.</a:t>
            </a:r>
          </a:p>
          <a:p>
            <a:endParaRPr lang="hr-HR" dirty="0"/>
          </a:p>
        </p:txBody>
      </p:sp>
    </p:spTree>
    <p:extLst>
      <p:ext uri="{BB962C8B-B14F-4D97-AF65-F5344CB8AC3E}">
        <p14:creationId xmlns:p14="http://schemas.microsoft.com/office/powerpoint/2010/main" val="14117871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327602"/>
          </a:xfrm>
        </p:spPr>
        <p:txBody>
          <a:bodyPr>
            <a:normAutofit fontScale="90000"/>
          </a:bodyPr>
          <a:lstStyle/>
          <a:p>
            <a:endParaRPr lang="hr-HR" dirty="0"/>
          </a:p>
        </p:txBody>
      </p:sp>
      <p:sp>
        <p:nvSpPr>
          <p:cNvPr id="3" name="Rezervirano mjesto sadržaja 2"/>
          <p:cNvSpPr>
            <a:spLocks noGrp="1"/>
          </p:cNvSpPr>
          <p:nvPr>
            <p:ph idx="1"/>
          </p:nvPr>
        </p:nvSpPr>
        <p:spPr>
          <a:xfrm>
            <a:off x="166255" y="1219200"/>
            <a:ext cx="11187545" cy="4957763"/>
          </a:xfrm>
        </p:spPr>
        <p:txBody>
          <a:bodyPr>
            <a:normAutofit lnSpcReduction="10000"/>
          </a:bodyPr>
          <a:lstStyle/>
          <a:p>
            <a:r>
              <a:rPr lang="hr-HR" dirty="0"/>
              <a:t>Radnik koji na dan glasovanja neće biti na radu ili je njegovo mjesto rada može izbornom odboru najmanje pet radnih dana prije dana glasovanja podnijeti pisani zahtjev da mu se uruči glasački listić i omotnica s poštanskom markom za obično rukovanje radi glasovanja putem pošte. Takav glasački listić uzet će se u obzir kod utvrđivanja rezultata izbora ako je na adresu sjedišta poslodavca dostavljen u onoj zatvorenoj omotnici koja je radniku dostavljena uz glasački listić, poštom s naznakom: »ne otvarati – za Izborni odbor« i ako je izbornom odboru stigao do dana glasovanja, a omotnicu je otvorio izborni odbor.</a:t>
            </a:r>
          </a:p>
          <a:p>
            <a:r>
              <a:rPr lang="hr-HR" dirty="0"/>
              <a:t>Ova odluka objavljena je na oglasnoj ploči škole  dana __________ i dostavljena poslodavcu.</a:t>
            </a:r>
          </a:p>
          <a:p>
            <a:pPr marL="0" indent="0" algn="r">
              <a:buNone/>
            </a:pPr>
            <a:r>
              <a:rPr lang="hr-HR" dirty="0"/>
              <a:t>Predsjednik izbornog odbora</a:t>
            </a:r>
          </a:p>
          <a:p>
            <a:pPr marL="0" indent="0" algn="r">
              <a:buNone/>
            </a:pPr>
            <a:r>
              <a:rPr lang="hr-HR" dirty="0"/>
              <a:t>____________________________</a:t>
            </a:r>
          </a:p>
          <a:p>
            <a:endParaRPr lang="hr-HR" dirty="0"/>
          </a:p>
        </p:txBody>
      </p:sp>
    </p:spTree>
    <p:extLst>
      <p:ext uri="{BB962C8B-B14F-4D97-AF65-F5344CB8AC3E}">
        <p14:creationId xmlns:p14="http://schemas.microsoft.com/office/powerpoint/2010/main" val="28275587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45719"/>
          </a:xfrm>
        </p:spPr>
        <p:txBody>
          <a:bodyPr>
            <a:normAutofit fontScale="90000"/>
          </a:bodyPr>
          <a:lstStyle/>
          <a:p>
            <a:endParaRPr lang="hr-HR" dirty="0"/>
          </a:p>
        </p:txBody>
      </p:sp>
      <p:sp>
        <p:nvSpPr>
          <p:cNvPr id="3" name="Rezervirano mjesto sadržaja 2"/>
          <p:cNvSpPr>
            <a:spLocks noGrp="1"/>
          </p:cNvSpPr>
          <p:nvPr>
            <p:ph idx="1"/>
          </p:nvPr>
        </p:nvSpPr>
        <p:spPr>
          <a:xfrm>
            <a:off x="96981" y="651164"/>
            <a:ext cx="11513127" cy="5525799"/>
          </a:xfrm>
        </p:spPr>
        <p:txBody>
          <a:bodyPr>
            <a:normAutofit fontScale="70000" lnSpcReduction="20000"/>
          </a:bodyPr>
          <a:lstStyle/>
          <a:p>
            <a:r>
              <a:rPr lang="hr-HR" b="1" dirty="0"/>
              <a:t>Lista kandidata za predstavnika radnika u školski odbor </a:t>
            </a:r>
            <a:endParaRPr lang="hr-HR" dirty="0"/>
          </a:p>
          <a:p>
            <a:r>
              <a:rPr lang="hr-HR" dirty="0"/>
              <a:t>__________________________	                       _____________________</a:t>
            </a:r>
          </a:p>
          <a:p>
            <a:r>
              <a:rPr lang="hr-HR" dirty="0"/>
              <a:t>(naziv i sjedište školske ustanove)                               (mjesto i datum)</a:t>
            </a:r>
          </a:p>
          <a:p>
            <a:r>
              <a:rPr lang="hr-HR" dirty="0"/>
              <a:t>Sindikat______________________ podnosi</a:t>
            </a:r>
          </a:p>
          <a:p>
            <a:r>
              <a:rPr lang="hr-HR" dirty="0"/>
              <a:t>LISTU KANDIDATA ZA PREDSTAVNIKA RADNIKA U ŠKOLSKOM ODBORU</a:t>
            </a:r>
          </a:p>
          <a:p>
            <a:r>
              <a:rPr lang="hr-HR" dirty="0"/>
              <a:t>Nositelj liste je __________________________.</a:t>
            </a:r>
          </a:p>
          <a:p>
            <a:r>
              <a:rPr lang="hr-HR" dirty="0"/>
              <a:t>Kandidat za predstavnika radnika u školskom odboru je</a:t>
            </a:r>
            <a:r>
              <a:rPr lang="hr-HR" dirty="0" smtClean="0"/>
              <a:t>:</a:t>
            </a:r>
          </a:p>
          <a:p>
            <a:endParaRPr lang="hr-HR" dirty="0" smtClean="0"/>
          </a:p>
          <a:p>
            <a:r>
              <a:rPr lang="hr-HR" dirty="0" smtClean="0"/>
              <a:t>Redni broj           ime  i prezime              </a:t>
            </a:r>
            <a:r>
              <a:rPr lang="hr-HR" dirty="0" err="1" smtClean="0"/>
              <a:t>oib</a:t>
            </a:r>
            <a:endParaRPr lang="hr-HR" dirty="0" smtClean="0"/>
          </a:p>
          <a:p>
            <a:endParaRPr lang="hr-HR" dirty="0"/>
          </a:p>
          <a:p>
            <a:r>
              <a:rPr lang="hr-HR" dirty="0"/>
              <a:t>Ovoj Listi kandidata priložena je Izjava kandidata o pristanku na uvrštenje u Listu kandidata.</a:t>
            </a:r>
          </a:p>
          <a:p>
            <a:r>
              <a:rPr lang="hr-HR" dirty="0"/>
              <a:t> </a:t>
            </a:r>
          </a:p>
          <a:p>
            <a:pPr algn="r"/>
            <a:r>
              <a:rPr lang="hr-HR" dirty="0"/>
              <a:t>                                                                                                         Za sindikat  </a:t>
            </a:r>
          </a:p>
          <a:p>
            <a:pPr algn="r"/>
            <a:r>
              <a:rPr lang="hr-HR" dirty="0"/>
              <a:t>__________________________________</a:t>
            </a:r>
          </a:p>
          <a:p>
            <a:r>
              <a:rPr lang="hr-HR" dirty="0"/>
              <a:t>DOSTAVITI:</a:t>
            </a:r>
          </a:p>
          <a:p>
            <a:r>
              <a:rPr lang="hr-HR" dirty="0"/>
              <a:t>1. Predsjedniku Izbornog odbora</a:t>
            </a:r>
          </a:p>
          <a:p>
            <a:endParaRPr lang="hr-HR" dirty="0"/>
          </a:p>
          <a:p>
            <a:endParaRPr lang="hr-HR" dirty="0"/>
          </a:p>
        </p:txBody>
      </p:sp>
    </p:spTree>
    <p:extLst>
      <p:ext uri="{BB962C8B-B14F-4D97-AF65-F5344CB8AC3E}">
        <p14:creationId xmlns:p14="http://schemas.microsoft.com/office/powerpoint/2010/main" val="2572820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308206"/>
          </a:xfrm>
        </p:spPr>
        <p:txBody>
          <a:bodyPr>
            <a:normAutofit fontScale="90000"/>
          </a:bodyPr>
          <a:lstStyle/>
          <a:p>
            <a:endParaRPr lang="hr-HR" dirty="0"/>
          </a:p>
        </p:txBody>
      </p:sp>
      <p:sp>
        <p:nvSpPr>
          <p:cNvPr id="3" name="Rezervirano mjesto sadržaja 2"/>
          <p:cNvSpPr>
            <a:spLocks noGrp="1"/>
          </p:cNvSpPr>
          <p:nvPr>
            <p:ph idx="1"/>
          </p:nvPr>
        </p:nvSpPr>
        <p:spPr>
          <a:xfrm>
            <a:off x="838200" y="972589"/>
            <a:ext cx="10515600" cy="5204374"/>
          </a:xfrm>
        </p:spPr>
        <p:txBody>
          <a:bodyPr>
            <a:normAutofit/>
          </a:bodyPr>
          <a:lstStyle/>
          <a:p>
            <a:r>
              <a:rPr lang="hr-HR" dirty="0"/>
              <a:t> </a:t>
            </a:r>
            <a:r>
              <a:rPr lang="hr-HR" b="1" dirty="0"/>
              <a:t>Školom upravlja školski odbor</a:t>
            </a:r>
            <a:r>
              <a:rPr lang="hr-HR" dirty="0"/>
              <a:t>, a učeničkim domom upravlja </a:t>
            </a:r>
            <a:r>
              <a:rPr lang="hr-HR" dirty="0" err="1"/>
              <a:t>domski</a:t>
            </a:r>
            <a:r>
              <a:rPr lang="hr-HR" dirty="0"/>
              <a:t> odbor (u nastavku teksta: školski odbor).</a:t>
            </a:r>
          </a:p>
          <a:p>
            <a:pPr marL="0" indent="0">
              <a:buNone/>
            </a:pPr>
            <a:r>
              <a:rPr lang="hr-HR" dirty="0"/>
              <a:t>Sastav i broj članova školskog odbora, </a:t>
            </a:r>
            <a:endParaRPr lang="hr-HR" dirty="0" smtClean="0"/>
          </a:p>
          <a:p>
            <a:pPr marL="0" indent="0">
              <a:buNone/>
            </a:pPr>
            <a:r>
              <a:rPr lang="hr-HR" dirty="0" smtClean="0"/>
              <a:t>izbor </a:t>
            </a:r>
            <a:r>
              <a:rPr lang="hr-HR" dirty="0"/>
              <a:t>i imenovanje te razrješavanje članova školskog odbora, </a:t>
            </a:r>
            <a:endParaRPr lang="hr-HR" dirty="0" smtClean="0"/>
          </a:p>
          <a:p>
            <a:pPr marL="0" indent="0">
              <a:buNone/>
            </a:pPr>
            <a:r>
              <a:rPr lang="hr-HR" dirty="0" smtClean="0"/>
              <a:t>trajanje </a:t>
            </a:r>
            <a:r>
              <a:rPr lang="hr-HR" dirty="0"/>
              <a:t>mandata, </a:t>
            </a:r>
            <a:endParaRPr lang="hr-HR" dirty="0" smtClean="0"/>
          </a:p>
          <a:p>
            <a:pPr marL="0" indent="0">
              <a:buNone/>
            </a:pPr>
            <a:r>
              <a:rPr lang="hr-HR" dirty="0" smtClean="0"/>
              <a:t>zapreke </a:t>
            </a:r>
            <a:r>
              <a:rPr lang="hr-HR" dirty="0"/>
              <a:t>za imenovanje i </a:t>
            </a:r>
            <a:endParaRPr lang="hr-HR" dirty="0" smtClean="0"/>
          </a:p>
          <a:p>
            <a:pPr marL="0" indent="0">
              <a:buNone/>
            </a:pPr>
            <a:r>
              <a:rPr lang="hr-HR" dirty="0" smtClean="0"/>
              <a:t>način </a:t>
            </a:r>
            <a:r>
              <a:rPr lang="hr-HR" dirty="0"/>
              <a:t>odlučivanja i raspuštanje školskog </a:t>
            </a:r>
            <a:r>
              <a:rPr lang="hr-HR" dirty="0" smtClean="0"/>
              <a:t>odbora</a:t>
            </a:r>
            <a:endParaRPr lang="hr-HR" dirty="0" smtClean="0"/>
          </a:p>
          <a:p>
            <a:pPr marL="0" indent="0">
              <a:buNone/>
            </a:pPr>
            <a:r>
              <a:rPr lang="hr-HR" dirty="0" smtClean="0"/>
              <a:t>propisani </a:t>
            </a:r>
            <a:r>
              <a:rPr lang="hr-HR" dirty="0"/>
              <a:t>su člancima 119. – 123. Zakona o odgoju i obrazovanju u osnovnoj i srednjoj  školi (Narodne novine br. 87/08, 86/09, 92/10, 105/10, 90/11, 16/12, 86/12, 94/13, 152/14, 7/17, 68/18, 98/19 i 64/20,  u nastavku teksta: Zakon). </a:t>
            </a:r>
          </a:p>
        </p:txBody>
      </p:sp>
    </p:spTree>
    <p:extLst>
      <p:ext uri="{BB962C8B-B14F-4D97-AF65-F5344CB8AC3E}">
        <p14:creationId xmlns:p14="http://schemas.microsoft.com/office/powerpoint/2010/main" val="6648295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45719"/>
          </a:xfrm>
        </p:spPr>
        <p:txBody>
          <a:bodyPr>
            <a:normAutofit fontScale="90000"/>
          </a:bodyPr>
          <a:lstStyle/>
          <a:p>
            <a:endParaRPr lang="hr-HR" dirty="0"/>
          </a:p>
        </p:txBody>
      </p:sp>
      <p:sp>
        <p:nvSpPr>
          <p:cNvPr id="3" name="Rezervirano mjesto sadržaja 2"/>
          <p:cNvSpPr>
            <a:spLocks noGrp="1"/>
          </p:cNvSpPr>
          <p:nvPr>
            <p:ph idx="1"/>
          </p:nvPr>
        </p:nvSpPr>
        <p:spPr>
          <a:xfrm>
            <a:off x="157943" y="410844"/>
            <a:ext cx="11195858" cy="6447155"/>
          </a:xfrm>
        </p:spPr>
        <p:txBody>
          <a:bodyPr>
            <a:normAutofit/>
          </a:bodyPr>
          <a:lstStyle/>
          <a:p>
            <a:r>
              <a:rPr lang="hr-HR" b="1" dirty="0">
                <a:solidFill>
                  <a:srgbClr val="FF0000"/>
                </a:solidFill>
              </a:rPr>
              <a:t>Izjava o pristanku na uvrštenje u listu kandidata za člana školskog odbora predstavnika radnika</a:t>
            </a:r>
            <a:endParaRPr lang="hr-HR" dirty="0">
              <a:solidFill>
                <a:srgbClr val="FF0000"/>
              </a:solidFill>
            </a:endParaRPr>
          </a:p>
          <a:p>
            <a:r>
              <a:rPr lang="hr-HR" b="1" dirty="0"/>
              <a:t>_________________________                         _______________</a:t>
            </a:r>
            <a:endParaRPr lang="hr-HR" dirty="0"/>
          </a:p>
          <a:p>
            <a:r>
              <a:rPr lang="hr-HR" dirty="0"/>
              <a:t> (naziv i sjedište školske ustanove)	                               (mjesto i datum)</a:t>
            </a:r>
          </a:p>
          <a:p>
            <a:pPr marL="0" indent="0">
              <a:buNone/>
            </a:pPr>
            <a:r>
              <a:rPr lang="hr-HR" dirty="0"/>
              <a:t> </a:t>
            </a:r>
          </a:p>
          <a:p>
            <a:r>
              <a:rPr lang="hr-HR" b="1" dirty="0"/>
              <a:t>IZJAVA  O PRISTANKU NA UVRŠTENJE U LISTU KANDIDATA ZA PREDSTAVNIKA RADNIKA U ŠKOLSKOM ODBORU </a:t>
            </a:r>
            <a:endParaRPr lang="hr-HR" dirty="0"/>
          </a:p>
          <a:p>
            <a:pPr marL="0" indent="0">
              <a:buNone/>
            </a:pPr>
            <a:endParaRPr lang="hr-HR" dirty="0"/>
          </a:p>
          <a:p>
            <a:r>
              <a:rPr lang="hr-HR" dirty="0"/>
              <a:t>Potpisom na ovoj izjavi dajem pristanak na uvrštenje u Listu kandidata za predstavnika radnika u školskom odboru </a:t>
            </a:r>
            <a:endParaRPr lang="hr-HR" dirty="0" smtClean="0"/>
          </a:p>
          <a:p>
            <a:r>
              <a:rPr lang="hr-HR" dirty="0" smtClean="0"/>
              <a:t>Redni broj        ime i prezime   potpis</a:t>
            </a:r>
            <a:endParaRPr lang="hr-HR" dirty="0"/>
          </a:p>
          <a:p>
            <a:endParaRPr lang="hr-HR" dirty="0" smtClean="0"/>
          </a:p>
          <a:p>
            <a:endParaRPr lang="hr-HR" dirty="0"/>
          </a:p>
          <a:p>
            <a:endParaRPr lang="hr-HR" dirty="0"/>
          </a:p>
        </p:txBody>
      </p:sp>
    </p:spTree>
    <p:extLst>
      <p:ext uri="{BB962C8B-B14F-4D97-AF65-F5344CB8AC3E}">
        <p14:creationId xmlns:p14="http://schemas.microsoft.com/office/powerpoint/2010/main" val="25455148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45719"/>
          </a:xfrm>
        </p:spPr>
        <p:txBody>
          <a:bodyPr>
            <a:normAutofit fontScale="90000"/>
          </a:bodyPr>
          <a:lstStyle/>
          <a:p>
            <a:endParaRPr lang="hr-HR" dirty="0"/>
          </a:p>
        </p:txBody>
      </p:sp>
      <p:sp>
        <p:nvSpPr>
          <p:cNvPr id="3" name="Rezervirano mjesto sadržaja 2"/>
          <p:cNvSpPr>
            <a:spLocks noGrp="1"/>
          </p:cNvSpPr>
          <p:nvPr>
            <p:ph idx="1"/>
          </p:nvPr>
        </p:nvSpPr>
        <p:spPr>
          <a:xfrm>
            <a:off x="235527" y="595745"/>
            <a:ext cx="11679382" cy="6262255"/>
          </a:xfrm>
        </p:spPr>
        <p:txBody>
          <a:bodyPr>
            <a:normAutofit fontScale="70000" lnSpcReduction="20000"/>
          </a:bodyPr>
          <a:lstStyle/>
          <a:p>
            <a:r>
              <a:rPr lang="hr-HR" b="1" dirty="0"/>
              <a:t>Zahtjev za dostavljanje popisa radnika u postupku izbora za predstavnika radnika u školski </a:t>
            </a:r>
            <a:r>
              <a:rPr lang="hr-HR" b="1" dirty="0" smtClean="0"/>
              <a:t>odbor</a:t>
            </a:r>
            <a:endParaRPr lang="hr-HR" dirty="0"/>
          </a:p>
          <a:p>
            <a:r>
              <a:rPr lang="hr-HR" dirty="0"/>
              <a:t>Izborni </a:t>
            </a:r>
            <a:r>
              <a:rPr lang="hr-HR" dirty="0" smtClean="0"/>
              <a:t>odbor</a:t>
            </a:r>
          </a:p>
          <a:p>
            <a:r>
              <a:rPr lang="hr-HR" dirty="0" smtClean="0"/>
              <a:t>________________</a:t>
            </a:r>
            <a:endParaRPr lang="hr-HR" dirty="0"/>
          </a:p>
          <a:p>
            <a:r>
              <a:rPr lang="hr-HR" dirty="0"/>
              <a:t>(mjesto i datum)</a:t>
            </a:r>
          </a:p>
          <a:p>
            <a:pPr marL="0" indent="0" algn="r">
              <a:buNone/>
            </a:pPr>
            <a:r>
              <a:rPr lang="hr-HR" dirty="0" smtClean="0"/>
              <a:t>                                                                                      </a:t>
            </a:r>
            <a:r>
              <a:rPr lang="hr-HR" dirty="0"/>
              <a:t>________________________                                                    </a:t>
            </a:r>
          </a:p>
          <a:p>
            <a:pPr marL="0" indent="0" algn="r">
              <a:buNone/>
            </a:pPr>
            <a:r>
              <a:rPr lang="hr-HR" dirty="0"/>
              <a:t>                                                                                                (naziv škole)                 </a:t>
            </a:r>
          </a:p>
          <a:p>
            <a:pPr marL="0" indent="0" algn="r">
              <a:buNone/>
            </a:pPr>
            <a:r>
              <a:rPr lang="hr-HR" dirty="0"/>
              <a:t>                                                                                         ________________________</a:t>
            </a:r>
          </a:p>
          <a:p>
            <a:pPr marL="0" indent="0" algn="r">
              <a:buNone/>
            </a:pPr>
            <a:r>
              <a:rPr lang="hr-HR" dirty="0"/>
              <a:t>	                                                                                     (sjedište škole</a:t>
            </a:r>
            <a:r>
              <a:rPr lang="hr-HR" dirty="0" smtClean="0"/>
              <a:t>)</a:t>
            </a:r>
            <a:r>
              <a:rPr lang="hr-HR" dirty="0"/>
              <a:t> </a:t>
            </a:r>
          </a:p>
          <a:p>
            <a:r>
              <a:rPr lang="hr-HR" b="1" dirty="0">
                <a:solidFill>
                  <a:srgbClr val="FF0000"/>
                </a:solidFill>
              </a:rPr>
              <a:t>PREDMET:  </a:t>
            </a:r>
            <a:r>
              <a:rPr lang="hr-HR" dirty="0">
                <a:solidFill>
                  <a:srgbClr val="FF0000"/>
                </a:solidFill>
              </a:rPr>
              <a:t>Zahtjev za dostavljanje popisa radnika u postupku izbora za predstavnika radnika u školskom odboru</a:t>
            </a:r>
          </a:p>
          <a:p>
            <a:r>
              <a:rPr lang="hr-HR" dirty="0"/>
              <a:t>Molimo vas da za potrebe izrade popisa birača na izborima za predstavnika radnika u školski odbor predsjedniku izbornog odbora u roku od tri radna dana od primitka ovoga zahtjeva dostavite:</a:t>
            </a:r>
          </a:p>
          <a:p>
            <a:pPr marL="0" indent="0">
              <a:buNone/>
            </a:pPr>
            <a:r>
              <a:rPr lang="hr-HR" dirty="0"/>
              <a:t>1. popis s imenima i prezimenima radnika koji su članovi vaših upravnih i nadzornih tijela, ili su članovi njihovih obitelji, ili su ovlašteni zastupati vas u odnosu na vaše radnike, s njihovim rednim brojevima i abecednim redoslijedom prezimena te njihovim osobnim identifikacijskim brojem.</a:t>
            </a:r>
          </a:p>
          <a:p>
            <a:pPr marL="0" indent="0">
              <a:buNone/>
            </a:pPr>
            <a:r>
              <a:rPr lang="hr-HR" dirty="0"/>
              <a:t>2. popis svih ostalih radnika s rednim brojevima, imenima i prezimenima abecednim redoslijedom prezimena i njihovim osobnim identifikacijskim brojem.</a:t>
            </a:r>
          </a:p>
          <a:p>
            <a:r>
              <a:rPr lang="hr-HR" dirty="0"/>
              <a:t> </a:t>
            </a:r>
          </a:p>
          <a:p>
            <a:pPr marL="0" indent="0" algn="r">
              <a:buNone/>
            </a:pPr>
            <a:r>
              <a:rPr lang="hr-HR" dirty="0"/>
              <a:t>PREDSJEDNIK IZBORNOG ODBORA</a:t>
            </a:r>
          </a:p>
          <a:p>
            <a:pPr marL="0" indent="0" algn="r">
              <a:buNone/>
            </a:pPr>
            <a:r>
              <a:rPr lang="hr-HR" dirty="0"/>
              <a:t>                                                                                      _____________________________</a:t>
            </a:r>
          </a:p>
        </p:txBody>
      </p:sp>
    </p:spTree>
    <p:extLst>
      <p:ext uri="{BB962C8B-B14F-4D97-AF65-F5344CB8AC3E}">
        <p14:creationId xmlns:p14="http://schemas.microsoft.com/office/powerpoint/2010/main" val="32813205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838200" y="277092"/>
            <a:ext cx="10515600" cy="88034"/>
          </a:xfrm>
        </p:spPr>
        <p:txBody>
          <a:bodyPr>
            <a:normAutofit fontScale="90000"/>
          </a:bodyPr>
          <a:lstStyle/>
          <a:p>
            <a:endParaRPr lang="hr-HR" dirty="0"/>
          </a:p>
        </p:txBody>
      </p:sp>
      <p:sp>
        <p:nvSpPr>
          <p:cNvPr id="3" name="Rezervirano mjesto sadržaja 2"/>
          <p:cNvSpPr>
            <a:spLocks noGrp="1"/>
          </p:cNvSpPr>
          <p:nvPr>
            <p:ph idx="1"/>
          </p:nvPr>
        </p:nvSpPr>
        <p:spPr>
          <a:xfrm>
            <a:off x="96983" y="665018"/>
            <a:ext cx="12441382" cy="5511945"/>
          </a:xfrm>
        </p:spPr>
        <p:txBody>
          <a:bodyPr>
            <a:normAutofit fontScale="77500" lnSpcReduction="20000"/>
          </a:bodyPr>
          <a:lstStyle/>
          <a:p>
            <a:r>
              <a:rPr lang="hr-HR" b="1" dirty="0">
                <a:solidFill>
                  <a:srgbClr val="FF0000"/>
                </a:solidFill>
              </a:rPr>
              <a:t>Popis birača na izborima  predstavnika u školski </a:t>
            </a:r>
            <a:r>
              <a:rPr lang="hr-HR" b="1" dirty="0" smtClean="0">
                <a:solidFill>
                  <a:srgbClr val="FF0000"/>
                </a:solidFill>
              </a:rPr>
              <a:t>odbor</a:t>
            </a:r>
            <a:endParaRPr lang="hr-HR" dirty="0">
              <a:solidFill>
                <a:srgbClr val="FF0000"/>
              </a:solidFill>
            </a:endParaRPr>
          </a:p>
          <a:p>
            <a:r>
              <a:rPr lang="hr-HR" dirty="0"/>
              <a:t> __________________________                              </a:t>
            </a:r>
            <a:r>
              <a:rPr lang="hr-HR" dirty="0" smtClean="0"/>
              <a:t>_______________________</a:t>
            </a:r>
            <a:endParaRPr lang="hr-HR" dirty="0"/>
          </a:p>
          <a:p>
            <a:pPr marL="0" indent="0">
              <a:buNone/>
            </a:pPr>
            <a:r>
              <a:rPr lang="hr-HR" dirty="0"/>
              <a:t>      (naziv i sjedište  školske ustanove)	                                      (mjesto i datum)</a:t>
            </a:r>
          </a:p>
          <a:p>
            <a:r>
              <a:rPr lang="hr-HR" dirty="0"/>
              <a:t>Izborni odbor objavljuje	</a:t>
            </a:r>
          </a:p>
          <a:p>
            <a:r>
              <a:rPr lang="hr-HR" dirty="0"/>
              <a:t>POPIS BIRAČA NA IZBORIMA ZA PREDSTAVNIKA RADNIKA U ŠKOLSKOM </a:t>
            </a:r>
            <a:r>
              <a:rPr lang="hr-HR" dirty="0" smtClean="0"/>
              <a:t>ODBORU</a:t>
            </a:r>
          </a:p>
          <a:p>
            <a:r>
              <a:rPr lang="hr-HR" dirty="0" smtClean="0"/>
              <a:t>Redni broj         Ime i prezime</a:t>
            </a:r>
            <a:endParaRPr lang="hr-HR" dirty="0"/>
          </a:p>
          <a:p>
            <a:r>
              <a:rPr lang="hr-HR" dirty="0"/>
              <a:t>Ovaj popis birača objavljen je na oglasnoj ploči škole dana ___________________________.</a:t>
            </a:r>
          </a:p>
          <a:p>
            <a:r>
              <a:rPr lang="hr-HR" dirty="0"/>
              <a:t>Svaki radnik ima pravo u roku od tri radna dana od dana objavljivanja popisa podnijeti izbornom odboru pisani prigovor zbog svog izostavljanja ili zbog uvrštavanja radnika koji je član upravnog ili nadzornog tijela poslodavca, ili je član obitelji toga radnika ili je ovlašten zastupati poslodavca u odnosu na kod njega zaposlene radnike. </a:t>
            </a:r>
          </a:p>
          <a:p>
            <a:pPr marL="0" indent="0">
              <a:buNone/>
            </a:pPr>
            <a:r>
              <a:rPr lang="hr-HR" dirty="0"/>
              <a:t> </a:t>
            </a:r>
          </a:p>
          <a:p>
            <a:pPr marL="0" indent="0" algn="r">
              <a:buNone/>
            </a:pPr>
            <a:r>
              <a:rPr lang="hr-HR" dirty="0"/>
              <a:t>PREDSJEDNIK IZBORNOG ODBORA</a:t>
            </a:r>
          </a:p>
          <a:p>
            <a:pPr marL="0" indent="0" algn="r">
              <a:buNone/>
            </a:pPr>
            <a:r>
              <a:rPr lang="hr-HR" dirty="0"/>
              <a:t>_____________________________</a:t>
            </a:r>
          </a:p>
          <a:p>
            <a:r>
              <a:rPr lang="hr-HR" dirty="0"/>
              <a:t>DOSTAVITI:</a:t>
            </a:r>
          </a:p>
          <a:p>
            <a:pPr lvl="0"/>
            <a:r>
              <a:rPr lang="hr-HR" dirty="0"/>
              <a:t>Oglasna ploča škole</a:t>
            </a:r>
          </a:p>
          <a:p>
            <a:endParaRPr lang="hr-HR" dirty="0"/>
          </a:p>
          <a:p>
            <a:endParaRPr lang="hr-HR" dirty="0"/>
          </a:p>
        </p:txBody>
      </p:sp>
    </p:spTree>
    <p:extLst>
      <p:ext uri="{BB962C8B-B14F-4D97-AF65-F5344CB8AC3E}">
        <p14:creationId xmlns:p14="http://schemas.microsoft.com/office/powerpoint/2010/main" val="34494173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75202"/>
          </a:xfrm>
        </p:spPr>
        <p:txBody>
          <a:bodyPr>
            <a:normAutofit fontScale="90000"/>
          </a:bodyPr>
          <a:lstStyle/>
          <a:p>
            <a:endParaRPr lang="hr-HR" dirty="0"/>
          </a:p>
        </p:txBody>
      </p:sp>
      <p:sp>
        <p:nvSpPr>
          <p:cNvPr id="3" name="Rezervirano mjesto sadržaja 2"/>
          <p:cNvSpPr>
            <a:spLocks noGrp="1"/>
          </p:cNvSpPr>
          <p:nvPr>
            <p:ph idx="1"/>
          </p:nvPr>
        </p:nvSpPr>
        <p:spPr>
          <a:xfrm>
            <a:off x="838200" y="997527"/>
            <a:ext cx="10515600" cy="5179436"/>
          </a:xfrm>
        </p:spPr>
        <p:txBody>
          <a:bodyPr>
            <a:normAutofit fontScale="70000" lnSpcReduction="20000"/>
          </a:bodyPr>
          <a:lstStyle/>
          <a:p>
            <a:pPr lvl="1"/>
            <a:r>
              <a:rPr lang="hr-HR" b="1" dirty="0"/>
              <a:t>Ogledni primjer: Glasački </a:t>
            </a:r>
            <a:r>
              <a:rPr lang="hr-HR" b="1" dirty="0" smtClean="0"/>
              <a:t>listić</a:t>
            </a:r>
            <a:endParaRPr lang="hr-HR" sz="2400" dirty="0"/>
          </a:p>
          <a:p>
            <a:pPr marL="0" indent="0">
              <a:buNone/>
            </a:pPr>
            <a:r>
              <a:rPr lang="hr-HR" b="1" dirty="0" smtClean="0"/>
              <a:t>                                                                   </a:t>
            </a:r>
            <a:r>
              <a:rPr lang="hr-HR" b="1" dirty="0"/>
              <a:t>		         </a:t>
            </a:r>
            <a:r>
              <a:rPr lang="hr-HR" dirty="0"/>
              <a:t>Serijski broj</a:t>
            </a:r>
            <a:r>
              <a:rPr lang="hr-HR" dirty="0" smtClean="0"/>
              <a:t>:______</a:t>
            </a:r>
            <a:endParaRPr lang="hr-HR" dirty="0"/>
          </a:p>
          <a:p>
            <a:r>
              <a:rPr lang="hr-HR" dirty="0" smtClean="0"/>
              <a:t>___________________</a:t>
            </a:r>
            <a:r>
              <a:rPr lang="hr-HR" dirty="0"/>
              <a:t>		                    </a:t>
            </a:r>
            <a:r>
              <a:rPr lang="hr-HR" dirty="0" smtClean="0"/>
              <a:t>			 ___________</a:t>
            </a:r>
            <a:endParaRPr lang="hr-HR" dirty="0"/>
          </a:p>
          <a:p>
            <a:r>
              <a:rPr lang="hr-HR" dirty="0"/>
              <a:t>    (naziv i sjedište škole)	                                     </a:t>
            </a:r>
            <a:r>
              <a:rPr lang="hr-HR" dirty="0" smtClean="0"/>
              <a:t>(</a:t>
            </a:r>
            <a:r>
              <a:rPr lang="hr-HR" dirty="0"/>
              <a:t>mjesto i datum</a:t>
            </a:r>
            <a:r>
              <a:rPr lang="hr-HR" dirty="0" smtClean="0"/>
              <a:t>)</a:t>
            </a:r>
            <a:endParaRPr lang="hr-HR" dirty="0"/>
          </a:p>
          <a:p>
            <a:r>
              <a:rPr lang="hr-HR" dirty="0"/>
              <a:t>                                              </a:t>
            </a:r>
            <a:r>
              <a:rPr lang="hr-HR" b="1" dirty="0"/>
              <a:t>GLASAČKI LISTIĆ</a:t>
            </a:r>
            <a:endParaRPr lang="hr-HR" dirty="0"/>
          </a:p>
          <a:p>
            <a:r>
              <a:rPr lang="hr-HR" b="1" dirty="0"/>
              <a:t>                  za izbor predstavnika radnika u školski </a:t>
            </a:r>
            <a:r>
              <a:rPr lang="hr-HR" b="1" dirty="0" smtClean="0"/>
              <a:t>odbor</a:t>
            </a:r>
          </a:p>
          <a:p>
            <a:endParaRPr lang="hr-HR" b="1" dirty="0" smtClean="0"/>
          </a:p>
          <a:p>
            <a:r>
              <a:rPr lang="hr-HR" b="1" dirty="0" smtClean="0"/>
              <a:t>Redni broj         ime i prezime kandidata</a:t>
            </a:r>
            <a:endParaRPr lang="hr-HR" b="1" dirty="0"/>
          </a:p>
          <a:p>
            <a:r>
              <a:rPr lang="hr-HR" dirty="0"/>
              <a:t>*Iza imena i prezimena kandidata navodi se naziv sindikata koji je podnio listu</a:t>
            </a:r>
            <a:r>
              <a:rPr lang="hr-HR" dirty="0" smtClean="0"/>
              <a:t>.</a:t>
            </a:r>
            <a:endParaRPr lang="hr-HR" dirty="0"/>
          </a:p>
          <a:p>
            <a:r>
              <a:rPr lang="hr-HR" dirty="0"/>
              <a:t>Napomena: „Glasuje se isključivo zaokruživanjem rednog  broja.“</a:t>
            </a:r>
          </a:p>
          <a:p>
            <a:pPr marL="0" indent="0">
              <a:buNone/>
            </a:pPr>
            <a:r>
              <a:rPr lang="hr-HR" dirty="0" smtClean="0"/>
              <a:t>                                                                     </a:t>
            </a:r>
            <a:r>
              <a:rPr lang="hr-HR" dirty="0"/>
              <a:t>Ime i prezime predsjednik izbornog odbora                                                                                        </a:t>
            </a:r>
          </a:p>
          <a:p>
            <a:r>
              <a:rPr lang="hr-HR" dirty="0"/>
              <a:t>                                                                     ______________________________________</a:t>
            </a:r>
          </a:p>
          <a:p>
            <a:r>
              <a:rPr lang="hr-HR" dirty="0"/>
              <a:t>            ( mjesto pečata škole)                     (vlastoručni potpis predsjednika izbornog odbora)</a:t>
            </a:r>
          </a:p>
          <a:p>
            <a:pPr marL="0" indent="0">
              <a:buNone/>
            </a:pPr>
            <a:r>
              <a:rPr lang="hr-HR" dirty="0" smtClean="0"/>
              <a:t>                  </a:t>
            </a:r>
            <a:r>
              <a:rPr lang="hr-HR" dirty="0"/>
              <a:t> </a:t>
            </a:r>
          </a:p>
          <a:p>
            <a:endParaRPr lang="hr-HR" dirty="0"/>
          </a:p>
          <a:p>
            <a:endParaRPr lang="hr-HR" dirty="0"/>
          </a:p>
        </p:txBody>
      </p:sp>
    </p:spTree>
    <p:extLst>
      <p:ext uri="{BB962C8B-B14F-4D97-AF65-F5344CB8AC3E}">
        <p14:creationId xmlns:p14="http://schemas.microsoft.com/office/powerpoint/2010/main" val="40607195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49225"/>
          </a:xfrm>
        </p:spPr>
        <p:txBody>
          <a:bodyPr>
            <a:normAutofit fontScale="90000"/>
          </a:bodyPr>
          <a:lstStyle/>
          <a:p>
            <a:endParaRPr lang="hr-HR" dirty="0"/>
          </a:p>
        </p:txBody>
      </p:sp>
      <p:sp>
        <p:nvSpPr>
          <p:cNvPr id="3" name="Rezervirano mjesto sadržaja 2"/>
          <p:cNvSpPr>
            <a:spLocks noGrp="1"/>
          </p:cNvSpPr>
          <p:nvPr>
            <p:ph idx="1"/>
          </p:nvPr>
        </p:nvSpPr>
        <p:spPr>
          <a:xfrm>
            <a:off x="157162" y="785812"/>
            <a:ext cx="11646911" cy="5808951"/>
          </a:xfrm>
        </p:spPr>
        <p:txBody>
          <a:bodyPr>
            <a:normAutofit fontScale="62500" lnSpcReduction="20000"/>
          </a:bodyPr>
          <a:lstStyle/>
          <a:p>
            <a:r>
              <a:rPr lang="hr-HR" b="1" dirty="0"/>
              <a:t>Zapisnik o prethodnim rezultatima izbora za predstavnika radnika u školski </a:t>
            </a:r>
            <a:r>
              <a:rPr lang="hr-HR" b="1" dirty="0" smtClean="0"/>
              <a:t>odbor</a:t>
            </a:r>
            <a:r>
              <a:rPr lang="hr-HR" dirty="0"/>
              <a:t> </a:t>
            </a:r>
          </a:p>
          <a:p>
            <a:r>
              <a:rPr lang="hr-HR" dirty="0"/>
              <a:t>____________________________                	_________________________	</a:t>
            </a:r>
          </a:p>
          <a:p>
            <a:r>
              <a:rPr lang="hr-HR" dirty="0"/>
              <a:t>  (naziv i sjedište školske ustanove)	                             (mjesto i datum)	 </a:t>
            </a:r>
          </a:p>
          <a:p>
            <a:r>
              <a:rPr lang="hr-HR" dirty="0">
                <a:solidFill>
                  <a:srgbClr val="FF0000"/>
                </a:solidFill>
              </a:rPr>
              <a:t>ZAPISNIK O PRETHODNIM REZULTATIMA IZBORA ZA PREDSTAVNIKA RADNIKA U ŠKOLSKI </a:t>
            </a:r>
            <a:r>
              <a:rPr lang="hr-HR" dirty="0" smtClean="0">
                <a:solidFill>
                  <a:srgbClr val="FF0000"/>
                </a:solidFill>
              </a:rPr>
              <a:t>ODBOR</a:t>
            </a:r>
            <a:r>
              <a:rPr lang="hr-HR" b="1" dirty="0">
                <a:solidFill>
                  <a:srgbClr val="FF0000"/>
                </a:solidFill>
              </a:rPr>
              <a:t> </a:t>
            </a:r>
            <a:endParaRPr lang="hr-HR" dirty="0">
              <a:solidFill>
                <a:srgbClr val="FF0000"/>
              </a:solidFill>
            </a:endParaRPr>
          </a:p>
          <a:p>
            <a:r>
              <a:rPr lang="hr-HR" dirty="0"/>
              <a:t>Na sjednici Izbornog odbora održanoj dana _______________, kojoj su prisustvovali ________________________, utvrđeno je:</a:t>
            </a:r>
          </a:p>
          <a:p>
            <a:r>
              <a:rPr lang="hr-HR" dirty="0"/>
              <a:t>1. Glasovanje je održano dana ___________ od ______ do ______ sati. </a:t>
            </a:r>
          </a:p>
          <a:p>
            <a:r>
              <a:rPr lang="hr-HR" dirty="0"/>
              <a:t>2. Izbori su valjani jer je glasovalo _________ radnika od ukupno  _____ radnika upisanih u popis birača, što čini više od jedne trećine radnika s pravom glasa. </a:t>
            </a:r>
          </a:p>
          <a:p>
            <a:r>
              <a:rPr lang="hr-HR" dirty="0"/>
              <a:t>3. Za glasovanje je bilo pripremljeno __________ glasačkih listića. </a:t>
            </a:r>
          </a:p>
          <a:p>
            <a:r>
              <a:rPr lang="hr-HR" dirty="0"/>
              <a:t>4. Važećih glasačkih listića bilo je _________, nevažećih ________, a neupotrijebljenih __________.</a:t>
            </a:r>
          </a:p>
          <a:p>
            <a:r>
              <a:rPr lang="hr-HR" dirty="0"/>
              <a:t>5. Prema Listi kandidata </a:t>
            </a:r>
            <a:r>
              <a:rPr lang="hr-HR" dirty="0" err="1"/>
              <a:t>kandidat_____________________________dobio</a:t>
            </a:r>
            <a:r>
              <a:rPr lang="hr-HR" dirty="0"/>
              <a:t> </a:t>
            </a:r>
            <a:r>
              <a:rPr lang="hr-HR" dirty="0" err="1"/>
              <a:t>je___glasova</a:t>
            </a:r>
            <a:r>
              <a:rPr lang="hr-HR" dirty="0"/>
              <a:t>.</a:t>
            </a:r>
          </a:p>
          <a:p>
            <a:r>
              <a:rPr lang="hr-HR" dirty="0"/>
              <a:t>6. U školski odbor izabran je za člana predstavnika radnika_________________________.</a:t>
            </a:r>
          </a:p>
          <a:p>
            <a:r>
              <a:rPr lang="hr-HR" dirty="0"/>
              <a:t>7. Svaki radnik može u roku od tri radna dana od dana objavljivanja ovoga zapisnika podnijeti Izbornom odboru pisanu prijavu o nepravilnosti izbornog postupka. </a:t>
            </a:r>
          </a:p>
          <a:p>
            <a:r>
              <a:rPr lang="hr-HR" dirty="0"/>
              <a:t>8. Ovaj je zapisnik objavljen na oglasnoj ploči škole dana ____________i ne smije se skinuti s oglasnih mjesta prije dana _________________ </a:t>
            </a:r>
          </a:p>
          <a:p>
            <a:r>
              <a:rPr lang="hr-HR" dirty="0"/>
              <a:t>PREDSJEDNIK IZBORNOG ODBORA</a:t>
            </a:r>
          </a:p>
          <a:p>
            <a:r>
              <a:rPr lang="hr-HR" dirty="0"/>
              <a:t>_____________________________</a:t>
            </a:r>
          </a:p>
        </p:txBody>
      </p:sp>
    </p:spTree>
    <p:extLst>
      <p:ext uri="{BB962C8B-B14F-4D97-AF65-F5344CB8AC3E}">
        <p14:creationId xmlns:p14="http://schemas.microsoft.com/office/powerpoint/2010/main" val="22000714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75202"/>
          </a:xfrm>
        </p:spPr>
        <p:txBody>
          <a:bodyPr>
            <a:normAutofit fontScale="90000"/>
          </a:bodyPr>
          <a:lstStyle/>
          <a:p>
            <a:endParaRPr lang="hr-HR" dirty="0"/>
          </a:p>
        </p:txBody>
      </p:sp>
      <p:sp>
        <p:nvSpPr>
          <p:cNvPr id="3" name="Rezervirano mjesto sadržaja 2"/>
          <p:cNvSpPr>
            <a:spLocks noGrp="1"/>
          </p:cNvSpPr>
          <p:nvPr>
            <p:ph idx="1"/>
          </p:nvPr>
        </p:nvSpPr>
        <p:spPr>
          <a:xfrm>
            <a:off x="471055" y="886690"/>
            <a:ext cx="11402290" cy="5971309"/>
          </a:xfrm>
        </p:spPr>
        <p:txBody>
          <a:bodyPr>
            <a:normAutofit fontScale="70000" lnSpcReduction="20000"/>
          </a:bodyPr>
          <a:lstStyle/>
          <a:p>
            <a:r>
              <a:rPr lang="hr-HR" b="1" dirty="0"/>
              <a:t>Zapisnik o konačnim rezultatima izbora za predstavnika radnika u školski </a:t>
            </a:r>
            <a:r>
              <a:rPr lang="hr-HR" b="1" dirty="0" smtClean="0"/>
              <a:t>odbor</a:t>
            </a:r>
            <a:r>
              <a:rPr lang="hr-HR" dirty="0"/>
              <a:t> </a:t>
            </a:r>
          </a:p>
          <a:p>
            <a:r>
              <a:rPr lang="hr-HR" dirty="0"/>
              <a:t>____________________________	                      _______________________</a:t>
            </a:r>
          </a:p>
          <a:p>
            <a:r>
              <a:rPr lang="hr-HR" dirty="0"/>
              <a:t>     (naziv i sjedište školske ustanove)                	            (mjesto i datum</a:t>
            </a:r>
            <a:r>
              <a:rPr lang="hr-HR" dirty="0" smtClean="0"/>
              <a:t>)</a:t>
            </a:r>
            <a:r>
              <a:rPr lang="hr-HR" b="1" dirty="0"/>
              <a:t> </a:t>
            </a:r>
            <a:endParaRPr lang="hr-HR" dirty="0"/>
          </a:p>
          <a:p>
            <a:r>
              <a:rPr lang="hr-HR" dirty="0">
                <a:solidFill>
                  <a:srgbClr val="FF0000"/>
                </a:solidFill>
              </a:rPr>
              <a:t>ZAPISNIK O KONAČNIM REZULTATIMA IZBORA ZA PREDSTAVNIKA RADNIKA U ŠKOLSKI </a:t>
            </a:r>
            <a:r>
              <a:rPr lang="hr-HR" dirty="0" smtClean="0">
                <a:solidFill>
                  <a:srgbClr val="FF0000"/>
                </a:solidFill>
              </a:rPr>
              <a:t>ODBOR</a:t>
            </a:r>
            <a:r>
              <a:rPr lang="hr-HR" b="1" dirty="0"/>
              <a:t> </a:t>
            </a:r>
            <a:endParaRPr lang="hr-HR" dirty="0"/>
          </a:p>
          <a:p>
            <a:r>
              <a:rPr lang="hr-HR" dirty="0"/>
              <a:t>Na sjednici Izbornog odbora održanoj dana _______________, kojoj su prisustvovali __________________________________________________________________________, utvrđeno je:</a:t>
            </a:r>
          </a:p>
          <a:p>
            <a:r>
              <a:rPr lang="hr-HR" dirty="0"/>
              <a:t>1. Glasovanje je održano dana _____________ od ______do ______ sati.</a:t>
            </a:r>
          </a:p>
          <a:p>
            <a:r>
              <a:rPr lang="hr-HR" dirty="0"/>
              <a:t>2. Izbori su valjani jer je glasovalo _________ radnika od ukupno ________ radnika upisanih u popis birača, što čini više od jedne trećine radnika s pravom glasa.</a:t>
            </a:r>
          </a:p>
          <a:p>
            <a:r>
              <a:rPr lang="hr-HR" dirty="0"/>
              <a:t>3. Za glasovanje je bilo pripremljeno __________ glasačkih listića.</a:t>
            </a:r>
          </a:p>
          <a:p>
            <a:r>
              <a:rPr lang="hr-HR" dirty="0"/>
              <a:t>4. Važećih glasačkih listića bilo je _________, nevažećih ________, a neupotrijebljenih _______________.</a:t>
            </a:r>
          </a:p>
          <a:p>
            <a:r>
              <a:rPr lang="hr-HR" dirty="0"/>
              <a:t>5.  Prema Listi kandidata </a:t>
            </a:r>
            <a:r>
              <a:rPr lang="hr-HR" dirty="0" err="1"/>
              <a:t>kandidat______________________dobio</a:t>
            </a:r>
            <a:r>
              <a:rPr lang="hr-HR" dirty="0"/>
              <a:t> </a:t>
            </a:r>
            <a:r>
              <a:rPr lang="hr-HR" dirty="0" err="1"/>
              <a:t>je_____glasova</a:t>
            </a:r>
            <a:r>
              <a:rPr lang="hr-HR" dirty="0"/>
              <a:t>.</a:t>
            </a:r>
          </a:p>
          <a:p>
            <a:r>
              <a:rPr lang="hr-HR" dirty="0"/>
              <a:t>6.  U školski odbor izabran je za člana školskog odbora predstavnika radnika ________________________________.	</a:t>
            </a:r>
          </a:p>
          <a:p>
            <a:r>
              <a:rPr lang="hr-HR" dirty="0"/>
              <a:t>7. Ovaj je zapisnik dana ___________________ objavljen na oglasnoj ploči škole i </a:t>
            </a:r>
            <a:r>
              <a:rPr lang="hr-HR" dirty="0" err="1"/>
              <a:t>dana__________dostavljen</a:t>
            </a:r>
            <a:r>
              <a:rPr lang="hr-HR" dirty="0"/>
              <a:t> je  ravnatelju škole i </a:t>
            </a:r>
            <a:r>
              <a:rPr lang="hr-HR" dirty="0" err="1" smtClean="0"/>
              <a:t>sindikatu</a:t>
            </a:r>
            <a:r>
              <a:rPr lang="hr-HR" dirty="0" err="1"/>
              <a:t>_____________koji</a:t>
            </a:r>
            <a:r>
              <a:rPr lang="hr-HR" dirty="0"/>
              <a:t> je podnio listu kandidata</a:t>
            </a:r>
            <a:r>
              <a:rPr lang="hr-HR" dirty="0" smtClean="0"/>
              <a:t>.</a:t>
            </a:r>
            <a:r>
              <a:rPr lang="hr-HR" dirty="0"/>
              <a:t> </a:t>
            </a:r>
          </a:p>
          <a:p>
            <a:pPr marL="0" indent="0" algn="r">
              <a:buNone/>
            </a:pPr>
            <a:r>
              <a:rPr lang="hr-HR" dirty="0"/>
              <a:t>PREDSJEDNIK IZBORNOG ODBORA</a:t>
            </a:r>
          </a:p>
          <a:p>
            <a:pPr marL="0" indent="0" algn="r">
              <a:buNone/>
            </a:pPr>
            <a:r>
              <a:rPr lang="hr-HR" dirty="0"/>
              <a:t>____________________________</a:t>
            </a:r>
          </a:p>
          <a:p>
            <a:pPr marL="0" indent="0" algn="r">
              <a:buNone/>
            </a:pPr>
            <a:r>
              <a:rPr lang="hr-HR" b="1" dirty="0"/>
              <a:t> </a:t>
            </a:r>
            <a:endParaRPr lang="hr-HR" dirty="0"/>
          </a:p>
          <a:p>
            <a:endParaRPr lang="hr-HR" dirty="0"/>
          </a:p>
        </p:txBody>
      </p:sp>
    </p:spTree>
    <p:extLst>
      <p:ext uri="{BB962C8B-B14F-4D97-AF65-F5344CB8AC3E}">
        <p14:creationId xmlns:p14="http://schemas.microsoft.com/office/powerpoint/2010/main" val="40275220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838200" y="0"/>
            <a:ext cx="10515600" cy="365125"/>
          </a:xfrm>
        </p:spPr>
        <p:txBody>
          <a:bodyPr>
            <a:normAutofit fontScale="90000"/>
          </a:bodyPr>
          <a:lstStyle/>
          <a:p>
            <a:endParaRPr lang="hr-HR" dirty="0"/>
          </a:p>
        </p:txBody>
      </p:sp>
      <p:sp>
        <p:nvSpPr>
          <p:cNvPr id="3" name="Rezervirano mjesto sadržaja 2"/>
          <p:cNvSpPr>
            <a:spLocks noGrp="1"/>
          </p:cNvSpPr>
          <p:nvPr>
            <p:ph idx="1"/>
          </p:nvPr>
        </p:nvSpPr>
        <p:spPr>
          <a:xfrm>
            <a:off x="678873" y="526472"/>
            <a:ext cx="11263745" cy="6331527"/>
          </a:xfrm>
        </p:spPr>
        <p:txBody>
          <a:bodyPr>
            <a:normAutofit fontScale="62500" lnSpcReduction="20000"/>
          </a:bodyPr>
          <a:lstStyle/>
          <a:p>
            <a:r>
              <a:rPr lang="hr-HR" b="1" dirty="0"/>
              <a:t>Poziv za sjednicu učiteljskog </a:t>
            </a:r>
            <a:r>
              <a:rPr lang="hr-HR" b="1" dirty="0" smtClean="0"/>
              <a:t>vijeća</a:t>
            </a:r>
            <a:endParaRPr lang="hr-HR" dirty="0"/>
          </a:p>
          <a:p>
            <a:r>
              <a:rPr lang="hr-HR" dirty="0"/>
              <a:t>OSNOVNA ŠKOLA _________________</a:t>
            </a:r>
          </a:p>
          <a:p>
            <a:r>
              <a:rPr lang="hr-HR" dirty="0"/>
              <a:t>KLASA: </a:t>
            </a:r>
          </a:p>
          <a:p>
            <a:r>
              <a:rPr lang="hr-HR" dirty="0"/>
              <a:t>URBROJ:</a:t>
            </a:r>
          </a:p>
          <a:p>
            <a:r>
              <a:rPr lang="hr-HR" dirty="0" smtClean="0"/>
              <a:t>__________________</a:t>
            </a:r>
            <a:endParaRPr lang="hr-HR" dirty="0"/>
          </a:p>
          <a:p>
            <a:r>
              <a:rPr lang="hr-HR" dirty="0">
                <a:solidFill>
                  <a:srgbClr val="FF0000"/>
                </a:solidFill>
              </a:rPr>
              <a:t>                             POZIV  SVIM UČITELJIMA I STRUČNIM SURADNICIMA</a:t>
            </a:r>
          </a:p>
          <a:p>
            <a:r>
              <a:rPr lang="hr-HR" dirty="0">
                <a:solidFill>
                  <a:srgbClr val="FF0000"/>
                </a:solidFill>
              </a:rPr>
              <a:t>                                                                                                  (dostavlja se e-poštom</a:t>
            </a:r>
            <a:r>
              <a:rPr lang="hr-HR" dirty="0" smtClean="0">
                <a:solidFill>
                  <a:srgbClr val="FF0000"/>
                </a:solidFill>
              </a:rPr>
              <a:t>)                                                            </a:t>
            </a:r>
            <a:endParaRPr lang="hr-HR" dirty="0">
              <a:solidFill>
                <a:srgbClr val="FF0000"/>
              </a:solidFill>
            </a:endParaRPr>
          </a:p>
          <a:p>
            <a:r>
              <a:rPr lang="hr-HR" dirty="0"/>
              <a:t>Pozivam Vas na sjednicu učiteljskog vijeća Osnovne škole </a:t>
            </a:r>
            <a:r>
              <a:rPr lang="hr-HR" dirty="0" smtClean="0"/>
              <a:t>____ </a:t>
            </a:r>
            <a:r>
              <a:rPr lang="hr-HR" dirty="0"/>
              <a:t>koja će se održati u </a:t>
            </a:r>
            <a:r>
              <a:rPr lang="hr-HR" dirty="0" smtClean="0"/>
              <a:t>____dana _____  </a:t>
            </a:r>
            <a:r>
              <a:rPr lang="hr-HR" dirty="0"/>
              <a:t>u ______ sati.</a:t>
            </a:r>
          </a:p>
          <a:p>
            <a:r>
              <a:rPr lang="hr-HR" dirty="0"/>
              <a:t>Za sjednicu predlažem </a:t>
            </a:r>
            <a:r>
              <a:rPr lang="hr-HR" dirty="0" smtClean="0"/>
              <a:t>sljedeći</a:t>
            </a:r>
            <a:r>
              <a:rPr lang="hr-HR" dirty="0"/>
              <a:t> </a:t>
            </a:r>
          </a:p>
          <a:p>
            <a:r>
              <a:rPr lang="hr-HR" dirty="0"/>
              <a:t>                                              D N E V N I   R E D</a:t>
            </a:r>
            <a:r>
              <a:rPr lang="hr-HR" dirty="0" smtClean="0"/>
              <a:t>:</a:t>
            </a:r>
            <a:r>
              <a:rPr lang="hr-HR" dirty="0"/>
              <a:t> </a:t>
            </a:r>
          </a:p>
          <a:p>
            <a:pPr lvl="0"/>
            <a:r>
              <a:rPr lang="hr-HR" dirty="0"/>
              <a:t>Provođenje postupka izbora dva člana školskog odbora iz reda učitelja i stručnih suradnika  (predlaganje kandidata, utvrđivanje liste kandidata, imenovanje izbornog povjerenstva, tajno glasovanje, objavljivanje rezultata glasovanja i potvrđivanje liste izabranih kandidata za članove školskog odbora iz reda učitelja i stručnih suradnika</a:t>
            </a:r>
            <a:r>
              <a:rPr lang="hr-HR" dirty="0" smtClean="0"/>
              <a:t>).</a:t>
            </a:r>
            <a:r>
              <a:rPr lang="hr-HR" dirty="0"/>
              <a:t> </a:t>
            </a:r>
          </a:p>
          <a:p>
            <a:pPr lvl="0"/>
            <a:r>
              <a:rPr lang="hr-HR" dirty="0"/>
              <a:t>Donošenje Odluke o imenovanju dva člana školskog odbora iz reda učitelja i stručnih suradnika</a:t>
            </a:r>
            <a:r>
              <a:rPr lang="hr-HR" dirty="0" smtClean="0"/>
              <a:t>.</a:t>
            </a:r>
            <a:endParaRPr lang="hr-HR" dirty="0"/>
          </a:p>
          <a:p>
            <a:r>
              <a:rPr lang="hr-HR" dirty="0"/>
              <a:t>Molim Vas da se pozivu odazovete u zakazano vrijeme</a:t>
            </a:r>
            <a:r>
              <a:rPr lang="hr-HR" dirty="0" smtClean="0"/>
              <a:t>.</a:t>
            </a:r>
            <a:r>
              <a:rPr lang="hr-HR" dirty="0"/>
              <a:t> </a:t>
            </a:r>
          </a:p>
          <a:p>
            <a:r>
              <a:rPr lang="hr-HR" dirty="0"/>
              <a:t>S  poštovanjem</a:t>
            </a:r>
          </a:p>
          <a:p>
            <a:r>
              <a:rPr lang="hr-HR" dirty="0"/>
              <a:t>                                                                                                                   Ravnatelj/</a:t>
            </a:r>
            <a:r>
              <a:rPr lang="hr-HR" dirty="0" err="1"/>
              <a:t>ica</a:t>
            </a:r>
            <a:r>
              <a:rPr lang="hr-HR" dirty="0"/>
              <a:t>:</a:t>
            </a:r>
          </a:p>
          <a:p>
            <a:r>
              <a:rPr lang="hr-HR" dirty="0"/>
              <a:t> </a:t>
            </a:r>
          </a:p>
          <a:p>
            <a:r>
              <a:rPr lang="hr-HR" dirty="0"/>
              <a:t>                                                                                                                 ______________</a:t>
            </a:r>
          </a:p>
          <a:p>
            <a:endParaRPr lang="hr-HR" dirty="0"/>
          </a:p>
          <a:p>
            <a:endParaRPr lang="hr-HR" dirty="0"/>
          </a:p>
        </p:txBody>
      </p:sp>
    </p:spTree>
    <p:extLst>
      <p:ext uri="{BB962C8B-B14F-4D97-AF65-F5344CB8AC3E}">
        <p14:creationId xmlns:p14="http://schemas.microsoft.com/office/powerpoint/2010/main" val="36480744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92075"/>
          </a:xfrm>
        </p:spPr>
        <p:txBody>
          <a:bodyPr>
            <a:normAutofit fontScale="90000"/>
          </a:bodyPr>
          <a:lstStyle/>
          <a:p>
            <a:endParaRPr lang="hr-HR" dirty="0"/>
          </a:p>
        </p:txBody>
      </p:sp>
      <p:sp>
        <p:nvSpPr>
          <p:cNvPr id="3" name="Rezervirano mjesto sadržaja 2"/>
          <p:cNvSpPr>
            <a:spLocks noGrp="1"/>
          </p:cNvSpPr>
          <p:nvPr>
            <p:ph idx="1"/>
          </p:nvPr>
        </p:nvSpPr>
        <p:spPr>
          <a:xfrm>
            <a:off x="318655" y="817418"/>
            <a:ext cx="11873345" cy="6040582"/>
          </a:xfrm>
        </p:spPr>
        <p:txBody>
          <a:bodyPr>
            <a:normAutofit fontScale="85000" lnSpcReduction="20000"/>
          </a:bodyPr>
          <a:lstStyle/>
          <a:p>
            <a:r>
              <a:rPr lang="hr-HR" b="1" dirty="0">
                <a:solidFill>
                  <a:srgbClr val="FF0000"/>
                </a:solidFill>
              </a:rPr>
              <a:t>Zapisnik sa sjednice učiteljskog </a:t>
            </a:r>
            <a:r>
              <a:rPr lang="hr-HR" b="1" dirty="0" smtClean="0">
                <a:solidFill>
                  <a:srgbClr val="FF0000"/>
                </a:solidFill>
              </a:rPr>
              <a:t>vijeća</a:t>
            </a:r>
            <a:endParaRPr lang="hr-HR" dirty="0">
              <a:solidFill>
                <a:srgbClr val="FF0000"/>
              </a:solidFill>
            </a:endParaRPr>
          </a:p>
          <a:p>
            <a:r>
              <a:rPr lang="hr-HR" b="1" dirty="0"/>
              <a:t>Z A P I S N I </a:t>
            </a:r>
            <a:r>
              <a:rPr lang="hr-HR" b="1" dirty="0" smtClean="0"/>
              <a:t>K</a:t>
            </a:r>
            <a:r>
              <a:rPr lang="hr-HR" dirty="0" smtClean="0"/>
              <a:t> sa </a:t>
            </a:r>
            <a:r>
              <a:rPr lang="hr-HR" dirty="0"/>
              <a:t>sjednice </a:t>
            </a:r>
            <a:r>
              <a:rPr lang="hr-HR" b="1" dirty="0"/>
              <a:t>UČITELJSKOG VIJEĆA</a:t>
            </a:r>
            <a:r>
              <a:rPr lang="hr-HR" dirty="0"/>
              <a:t> Osnovne škole _________________</a:t>
            </a:r>
            <a:r>
              <a:rPr lang="hr-HR" dirty="0" smtClean="0"/>
              <a:t>održane</a:t>
            </a:r>
            <a:r>
              <a:rPr lang="hr-HR" dirty="0"/>
              <a:t> </a:t>
            </a:r>
            <a:r>
              <a:rPr lang="hr-HR" dirty="0" smtClean="0"/>
              <a:t>_________godine </a:t>
            </a:r>
            <a:r>
              <a:rPr lang="hr-HR" dirty="0"/>
              <a:t>u ______________, s početkom u ____sati</a:t>
            </a:r>
            <a:r>
              <a:rPr lang="hr-HR" dirty="0" smtClean="0"/>
              <a:t>.</a:t>
            </a:r>
            <a:endParaRPr lang="hr-HR" dirty="0"/>
          </a:p>
          <a:p>
            <a:r>
              <a:rPr lang="hr-HR" b="1" dirty="0"/>
              <a:t>Nazočni članovi učiteljskog vijeća:</a:t>
            </a:r>
            <a:endParaRPr lang="hr-HR" dirty="0"/>
          </a:p>
          <a:p>
            <a:r>
              <a:rPr lang="hr-HR" b="1" dirty="0"/>
              <a:t>Nenazočni članovi učiteljskog vijeća:</a:t>
            </a:r>
            <a:r>
              <a:rPr lang="hr-HR" dirty="0"/>
              <a:t> </a:t>
            </a:r>
          </a:p>
          <a:p>
            <a:r>
              <a:rPr lang="hr-HR" b="1" dirty="0"/>
              <a:t>Zapisničar/ka</a:t>
            </a:r>
            <a:r>
              <a:rPr lang="hr-HR" dirty="0"/>
              <a:t>:</a:t>
            </a:r>
          </a:p>
          <a:p>
            <a:r>
              <a:rPr lang="hr-HR" dirty="0"/>
              <a:t>          Ravnatelj škole_________  pozdravio  je nazočne  i otvorio sjednicu učiteljskog vijeća. Utvrdio je da su nazočni svi članovi učiteljskog vijeća. U pozivu za sjednicu članovi učiteljskog vijeća primili su prijedlog dnevnog reda. Na sjednici se utvrđuje sljedeći </a:t>
            </a:r>
            <a:r>
              <a:rPr lang="hr-HR" dirty="0" smtClean="0"/>
              <a:t>            </a:t>
            </a:r>
            <a:endParaRPr lang="hr-HR" dirty="0"/>
          </a:p>
          <a:p>
            <a:r>
              <a:rPr lang="hr-HR" b="1" dirty="0"/>
              <a:t>         </a:t>
            </a:r>
            <a:r>
              <a:rPr lang="hr-HR" dirty="0"/>
              <a:t>                                         D N E V N I   R E D</a:t>
            </a:r>
            <a:r>
              <a:rPr lang="hr-HR" dirty="0" smtClean="0"/>
              <a:t>:</a:t>
            </a:r>
            <a:r>
              <a:rPr lang="hr-HR" dirty="0"/>
              <a:t> </a:t>
            </a:r>
          </a:p>
          <a:p>
            <a:pPr lvl="0"/>
            <a:r>
              <a:rPr lang="hr-HR" dirty="0"/>
              <a:t>Provođenje postupka  izbora dva člana školskog odbora iz reda učitelja i stručnih suradnika ( predlaganje kandidata, utvrđivanje liste kandidata, imenovanje  izbornog povjerenstva, tajno glasovanje, objavljivanje rezultata glasovanja i potvrđivanje liste izabranih kandidata za članove školskog odbora iz reda učitelja i stručnih suradnika</a:t>
            </a:r>
            <a:r>
              <a:rPr lang="hr-HR" dirty="0" smtClean="0"/>
              <a:t>).</a:t>
            </a:r>
            <a:endParaRPr lang="hr-HR" dirty="0"/>
          </a:p>
          <a:p>
            <a:pPr lvl="0"/>
            <a:r>
              <a:rPr lang="hr-HR" dirty="0"/>
              <a:t>Donošenje Odluke o imenovanju dva člana školskog odbora iz reda učitelja i </a:t>
            </a:r>
          </a:p>
          <a:p>
            <a:r>
              <a:rPr lang="hr-HR" dirty="0"/>
              <a:t>stručnih suradnika</a:t>
            </a:r>
            <a:r>
              <a:rPr lang="hr-HR" dirty="0" smtClean="0"/>
              <a:t>.</a:t>
            </a:r>
            <a:r>
              <a:rPr lang="hr-HR" dirty="0"/>
              <a:t> </a:t>
            </a:r>
          </a:p>
          <a:p>
            <a:r>
              <a:rPr lang="hr-HR" dirty="0"/>
              <a:t>Nazočni članovi Učiteljskog vijeća predloženi dnevni red jednoglasno su usvojili</a:t>
            </a:r>
            <a:r>
              <a:rPr lang="hr-HR" dirty="0" smtClean="0"/>
              <a:t>.</a:t>
            </a:r>
            <a:r>
              <a:rPr lang="hr-HR" dirty="0"/>
              <a:t> </a:t>
            </a:r>
          </a:p>
          <a:p>
            <a:endParaRPr lang="hr-HR" dirty="0"/>
          </a:p>
        </p:txBody>
      </p:sp>
    </p:spTree>
    <p:extLst>
      <p:ext uri="{BB962C8B-B14F-4D97-AF65-F5344CB8AC3E}">
        <p14:creationId xmlns:p14="http://schemas.microsoft.com/office/powerpoint/2010/main" val="38179456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258330"/>
          </a:xfrm>
        </p:spPr>
        <p:txBody>
          <a:bodyPr>
            <a:normAutofit fontScale="90000"/>
          </a:bodyPr>
          <a:lstStyle/>
          <a:p>
            <a:endParaRPr lang="hr-HR" dirty="0"/>
          </a:p>
        </p:txBody>
      </p:sp>
      <p:sp>
        <p:nvSpPr>
          <p:cNvPr id="3" name="Rezervirano mjesto sadržaja 2"/>
          <p:cNvSpPr>
            <a:spLocks noGrp="1"/>
          </p:cNvSpPr>
          <p:nvPr>
            <p:ph idx="1"/>
          </p:nvPr>
        </p:nvSpPr>
        <p:spPr>
          <a:xfrm>
            <a:off x="166255" y="1094509"/>
            <a:ext cx="11187545" cy="5082454"/>
          </a:xfrm>
        </p:spPr>
        <p:txBody>
          <a:bodyPr>
            <a:normAutofit fontScale="92500" lnSpcReduction="20000"/>
          </a:bodyPr>
          <a:lstStyle/>
          <a:p>
            <a:r>
              <a:rPr lang="hr-HR" b="1" dirty="0"/>
              <a:t>1. Provođenje postupka izbora  dva člana školskog odbora iz reda učitelja i stručnih suradnika (predlaganje kandidata, utvrđivanje liste kandidata, imenovanje izbornog povjerenstva, tajno glasovanje, objavljivanje rezultata glasovanja i potvrđivanje liste izabranih kandidata za članove školskog odbora iz reda učitelja i stručnih suradnika).</a:t>
            </a:r>
            <a:endParaRPr lang="hr-HR" dirty="0"/>
          </a:p>
          <a:p>
            <a:pPr marL="0" indent="0">
              <a:buNone/>
            </a:pPr>
            <a:r>
              <a:rPr lang="hr-HR" b="1" dirty="0"/>
              <a:t> </a:t>
            </a:r>
            <a:endParaRPr lang="hr-HR" dirty="0"/>
          </a:p>
          <a:p>
            <a:r>
              <a:rPr lang="hr-HR" dirty="0"/>
              <a:t>Ravnatelj škole _________upoznao je učiteljsko vijeće da mandat školskom odboru istječe dana_______. Stoga učiteljsko vijeće treba imenovati dva člana školskog odbora iz reda učitelja i stručnih suradnika.</a:t>
            </a:r>
          </a:p>
          <a:p>
            <a:r>
              <a:rPr lang="hr-HR" dirty="0"/>
              <a:t>Ukratko je upoznao učiteljsko vijeće o načinu provođenja postupka izbora članova školskog odbora  s odredbama Zakona o odgoju i obrazovanju u osnovnoj i srednjoj školi  i odredbama Statuta naše škole. Predložio je učiteljskom vijeću da provede postupak izbora dva člana školskog odbora na način propisan statutom škole i donose odluku o imenovanju dva člana školskog odbora iz reda učitelja i stručnih suradnika škole.</a:t>
            </a:r>
          </a:p>
          <a:p>
            <a:endParaRPr lang="hr-HR" dirty="0"/>
          </a:p>
        </p:txBody>
      </p:sp>
    </p:spTree>
    <p:extLst>
      <p:ext uri="{BB962C8B-B14F-4D97-AF65-F5344CB8AC3E}">
        <p14:creationId xmlns:p14="http://schemas.microsoft.com/office/powerpoint/2010/main" val="11402635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61348"/>
          </a:xfrm>
        </p:spPr>
        <p:txBody>
          <a:bodyPr>
            <a:normAutofit fontScale="90000"/>
          </a:bodyPr>
          <a:lstStyle/>
          <a:p>
            <a:endParaRPr lang="hr-HR" dirty="0"/>
          </a:p>
        </p:txBody>
      </p:sp>
      <p:sp>
        <p:nvSpPr>
          <p:cNvPr id="3" name="Rezervirano mjesto sadržaja 2"/>
          <p:cNvSpPr>
            <a:spLocks noGrp="1"/>
          </p:cNvSpPr>
          <p:nvPr>
            <p:ph idx="1"/>
          </p:nvPr>
        </p:nvSpPr>
        <p:spPr>
          <a:xfrm>
            <a:off x="374073" y="1191491"/>
            <a:ext cx="11430000" cy="4985472"/>
          </a:xfrm>
        </p:spPr>
        <p:txBody>
          <a:bodyPr>
            <a:normAutofit/>
          </a:bodyPr>
          <a:lstStyle/>
          <a:p>
            <a:r>
              <a:rPr lang="hr-HR" b="1" dirty="0"/>
              <a:t> 1. Predlaganje kandidata za  članove školskog odbora iz reda učitelja i stručnih suradnika   </a:t>
            </a:r>
            <a:endParaRPr lang="hr-HR" dirty="0"/>
          </a:p>
          <a:p>
            <a:r>
              <a:rPr lang="hr-HR" dirty="0"/>
              <a:t>Za članove školskog odbora iz reda učitelja i stručnih suradnika predloženi su sljedeći kandidati:</a:t>
            </a:r>
          </a:p>
          <a:p>
            <a:pPr marL="0" indent="0">
              <a:buNone/>
            </a:pPr>
            <a:r>
              <a:rPr lang="hr-HR" dirty="0"/>
              <a:t>              1.___________________</a:t>
            </a:r>
          </a:p>
          <a:p>
            <a:pPr marL="0" indent="0">
              <a:buNone/>
            </a:pPr>
            <a:r>
              <a:rPr lang="hr-HR" dirty="0"/>
              <a:t>              2.___________________</a:t>
            </a:r>
          </a:p>
          <a:p>
            <a:pPr marL="0" indent="0">
              <a:buNone/>
            </a:pPr>
            <a:r>
              <a:rPr lang="hr-HR" dirty="0"/>
              <a:t>              3.___________________.</a:t>
            </a:r>
          </a:p>
          <a:p>
            <a:pPr marL="0" indent="0">
              <a:buNone/>
            </a:pPr>
            <a:r>
              <a:rPr lang="hr-HR" dirty="0"/>
              <a:t> </a:t>
            </a:r>
          </a:p>
          <a:p>
            <a:r>
              <a:rPr lang="hr-HR" dirty="0"/>
              <a:t>Kandidati su prihvatili kandidaturu i potpisali izjavu o pristanku na uvrštenje za članove školskog odbora iz reda učitelja i stručnih suradnika.</a:t>
            </a:r>
          </a:p>
          <a:p>
            <a:endParaRPr lang="hr-HR" dirty="0"/>
          </a:p>
        </p:txBody>
      </p:sp>
    </p:spTree>
    <p:extLst>
      <p:ext uri="{BB962C8B-B14F-4D97-AF65-F5344CB8AC3E}">
        <p14:creationId xmlns:p14="http://schemas.microsoft.com/office/powerpoint/2010/main" val="3052908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557588"/>
          </a:xfrm>
        </p:spPr>
        <p:txBody>
          <a:bodyPr>
            <a:normAutofit fontScale="90000"/>
          </a:bodyPr>
          <a:lstStyle/>
          <a:p>
            <a:endParaRPr lang="hr-HR" dirty="0"/>
          </a:p>
        </p:txBody>
      </p:sp>
      <p:sp>
        <p:nvSpPr>
          <p:cNvPr id="3" name="Rezervirano mjesto sadržaja 2"/>
          <p:cNvSpPr>
            <a:spLocks noGrp="1"/>
          </p:cNvSpPr>
          <p:nvPr>
            <p:ph idx="1"/>
          </p:nvPr>
        </p:nvSpPr>
        <p:spPr>
          <a:xfrm>
            <a:off x="556953" y="1138844"/>
            <a:ext cx="10796847" cy="5038119"/>
          </a:xfrm>
        </p:spPr>
        <p:txBody>
          <a:bodyPr/>
          <a:lstStyle/>
          <a:p>
            <a:r>
              <a:rPr lang="hr-HR" b="1" dirty="0"/>
              <a:t>Prije isteka mandata </a:t>
            </a:r>
            <a:r>
              <a:rPr lang="hr-HR" dirty="0"/>
              <a:t>članova školskog odbora školska ustanova treba na vrijeme započeti i provesti nove izbore kako bi se mogao konstituirati novi školski odbor. </a:t>
            </a:r>
            <a:endParaRPr lang="hr-HR" dirty="0" smtClean="0"/>
          </a:p>
          <a:p>
            <a:r>
              <a:rPr lang="hr-HR" b="1" dirty="0" smtClean="0"/>
              <a:t>Rok </a:t>
            </a:r>
            <a:r>
              <a:rPr lang="hr-HR" b="1" dirty="0"/>
              <a:t>za pokretanje postupka </a:t>
            </a:r>
            <a:r>
              <a:rPr lang="hr-HR" dirty="0"/>
              <a:t>izbora i imenovanja članova školskog obora prije isteka mandata članova školskog odbora </a:t>
            </a:r>
            <a:r>
              <a:rPr lang="hr-HR" b="1" dirty="0"/>
              <a:t>nije propisan Zakonom</a:t>
            </a:r>
            <a:r>
              <a:rPr lang="hr-HR" dirty="0"/>
              <a:t>. </a:t>
            </a:r>
            <a:endParaRPr lang="hr-HR" dirty="0" smtClean="0"/>
          </a:p>
          <a:p>
            <a:r>
              <a:rPr lang="hr-HR" dirty="0" smtClean="0"/>
              <a:t>U </a:t>
            </a:r>
            <a:r>
              <a:rPr lang="hr-HR" dirty="0"/>
              <a:t>pravilu školske ustanove </a:t>
            </a:r>
            <a:r>
              <a:rPr lang="hr-HR" b="1" dirty="0"/>
              <a:t>rok uređuju statutom školske ustanove</a:t>
            </a:r>
            <a:r>
              <a:rPr lang="hr-HR" dirty="0"/>
              <a:t>.</a:t>
            </a:r>
          </a:p>
          <a:p>
            <a:endParaRPr lang="hr-HR" dirty="0"/>
          </a:p>
        </p:txBody>
      </p:sp>
    </p:spTree>
    <p:extLst>
      <p:ext uri="{BB962C8B-B14F-4D97-AF65-F5344CB8AC3E}">
        <p14:creationId xmlns:p14="http://schemas.microsoft.com/office/powerpoint/2010/main" val="15727120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19784"/>
          </a:xfrm>
        </p:spPr>
        <p:txBody>
          <a:bodyPr>
            <a:normAutofit fontScale="90000"/>
          </a:bodyPr>
          <a:lstStyle/>
          <a:p>
            <a:endParaRPr lang="hr-HR" dirty="0"/>
          </a:p>
        </p:txBody>
      </p:sp>
      <p:sp>
        <p:nvSpPr>
          <p:cNvPr id="3" name="Rezervirano mjesto sadržaja 2"/>
          <p:cNvSpPr>
            <a:spLocks noGrp="1"/>
          </p:cNvSpPr>
          <p:nvPr>
            <p:ph idx="1"/>
          </p:nvPr>
        </p:nvSpPr>
        <p:spPr>
          <a:xfrm>
            <a:off x="540327" y="748144"/>
            <a:ext cx="11485418" cy="5846619"/>
          </a:xfrm>
        </p:spPr>
        <p:txBody>
          <a:bodyPr>
            <a:normAutofit fontScale="77500" lnSpcReduction="20000"/>
          </a:bodyPr>
          <a:lstStyle/>
          <a:p>
            <a:r>
              <a:rPr lang="hr-HR" dirty="0"/>
              <a:t> </a:t>
            </a:r>
            <a:r>
              <a:rPr lang="hr-HR" b="1" dirty="0"/>
              <a:t>2. Utvrđivanje liste kandidata  za članove školskog odbora iz reda učitelja i stručnih</a:t>
            </a:r>
            <a:endParaRPr lang="hr-HR" dirty="0"/>
          </a:p>
          <a:p>
            <a:r>
              <a:rPr lang="hr-HR" b="1" dirty="0"/>
              <a:t> </a:t>
            </a:r>
            <a:r>
              <a:rPr lang="hr-HR" dirty="0" smtClean="0"/>
              <a:t>Učiteljsko </a:t>
            </a:r>
            <a:r>
              <a:rPr lang="hr-HR" dirty="0"/>
              <a:t>vijeće utvrđuje LISTU KANDIDATA ZA ČLANOVE ŠKOLSKOG ODBORA IZ REDA UČITELJA I STRUČNIH </a:t>
            </a:r>
            <a:r>
              <a:rPr lang="hr-HR" dirty="0" smtClean="0"/>
              <a:t>SURADNIKA</a:t>
            </a:r>
          </a:p>
          <a:p>
            <a:r>
              <a:rPr lang="hr-HR" dirty="0" smtClean="0"/>
              <a:t>REDNI BROJ          IME I PREZIME KANDIDATA</a:t>
            </a:r>
            <a:endParaRPr lang="hr-HR" dirty="0"/>
          </a:p>
          <a:p>
            <a:r>
              <a:rPr lang="hr-HR" dirty="0"/>
              <a:t> Lista kandidata dostavit će se predsjedniku izbornog povjerenstva</a:t>
            </a:r>
            <a:r>
              <a:rPr lang="hr-HR" dirty="0" smtClean="0"/>
              <a:t>.</a:t>
            </a:r>
            <a:endParaRPr lang="hr-HR" dirty="0"/>
          </a:p>
          <a:p>
            <a:pPr marL="0" indent="0">
              <a:buNone/>
            </a:pPr>
            <a:r>
              <a:rPr lang="hr-HR" b="1" dirty="0" smtClean="0"/>
              <a:t> </a:t>
            </a:r>
            <a:r>
              <a:rPr lang="hr-HR" b="1" dirty="0"/>
              <a:t>3. Donošenje odluke o imenovanju izbornog povjerenstva </a:t>
            </a:r>
            <a:endParaRPr lang="hr-HR" dirty="0"/>
          </a:p>
          <a:p>
            <a:pPr marL="0" indent="0">
              <a:buNone/>
            </a:pPr>
            <a:r>
              <a:rPr lang="hr-HR" b="1" dirty="0" smtClean="0"/>
              <a:t>    </a:t>
            </a:r>
            <a:r>
              <a:rPr lang="hr-HR" dirty="0"/>
              <a:t>Učiteljsko vijeće na temelju </a:t>
            </a:r>
            <a:r>
              <a:rPr lang="hr-HR" dirty="0" err="1"/>
              <a:t>članka___Statuta</a:t>
            </a:r>
            <a:r>
              <a:rPr lang="hr-HR" dirty="0"/>
              <a:t> škole </a:t>
            </a:r>
            <a:r>
              <a:rPr lang="hr-HR" dirty="0" smtClean="0"/>
              <a:t>donosi</a:t>
            </a:r>
            <a:endParaRPr lang="hr-HR" dirty="0"/>
          </a:p>
          <a:p>
            <a:r>
              <a:rPr lang="hr-HR" dirty="0"/>
              <a:t>ODLUKU o imenovanju izbornog </a:t>
            </a:r>
            <a:r>
              <a:rPr lang="hr-HR" dirty="0" smtClean="0"/>
              <a:t>povjerenstva</a:t>
            </a:r>
            <a:r>
              <a:rPr lang="hr-HR" b="1" dirty="0"/>
              <a:t> </a:t>
            </a:r>
            <a:endParaRPr lang="hr-HR" dirty="0"/>
          </a:p>
          <a:p>
            <a:r>
              <a:rPr lang="hr-HR" dirty="0"/>
              <a:t>1.  Za članove izbornog povjerenstva imenuju se:</a:t>
            </a:r>
          </a:p>
          <a:p>
            <a:r>
              <a:rPr lang="hr-HR" dirty="0"/>
              <a:t>     1.__________________________</a:t>
            </a:r>
          </a:p>
          <a:p>
            <a:r>
              <a:rPr lang="hr-HR" dirty="0"/>
              <a:t>     2.__________________________</a:t>
            </a:r>
          </a:p>
          <a:p>
            <a:r>
              <a:rPr lang="hr-HR" dirty="0"/>
              <a:t>     3.__________________________.</a:t>
            </a:r>
          </a:p>
          <a:p>
            <a:r>
              <a:rPr lang="hr-HR" dirty="0"/>
              <a:t> </a:t>
            </a:r>
          </a:p>
          <a:p>
            <a:r>
              <a:rPr lang="hr-HR" dirty="0"/>
              <a:t>2. Za predsjednika izbornog odbora imenuje se____________________.</a:t>
            </a:r>
          </a:p>
          <a:p>
            <a:r>
              <a:rPr lang="hr-HR" dirty="0"/>
              <a:t>3. Izborno povjerenstvo će utvrditi izbornu listu, pripremiti popis članova učiteljskog vijeća za tajno glasovanje, izraditi glasačke listiće i osigurati sve uvjete za tajno glasovanje te nakon održanog glasovanja utvrditi i objaviti na učiteljskom vijeću rezultate glasovanja.</a:t>
            </a:r>
          </a:p>
        </p:txBody>
      </p:sp>
    </p:spTree>
    <p:extLst>
      <p:ext uri="{BB962C8B-B14F-4D97-AF65-F5344CB8AC3E}">
        <p14:creationId xmlns:p14="http://schemas.microsoft.com/office/powerpoint/2010/main" val="19142363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33639"/>
          </a:xfrm>
        </p:spPr>
        <p:txBody>
          <a:bodyPr>
            <a:normAutofit fontScale="90000"/>
          </a:bodyPr>
          <a:lstStyle/>
          <a:p>
            <a:endParaRPr lang="hr-HR" dirty="0"/>
          </a:p>
        </p:txBody>
      </p:sp>
      <p:sp>
        <p:nvSpPr>
          <p:cNvPr id="3" name="Rezervirano mjesto sadržaja 2"/>
          <p:cNvSpPr>
            <a:spLocks noGrp="1"/>
          </p:cNvSpPr>
          <p:nvPr>
            <p:ph idx="1"/>
          </p:nvPr>
        </p:nvSpPr>
        <p:spPr>
          <a:xfrm>
            <a:off x="304800" y="734291"/>
            <a:ext cx="11887200" cy="5846617"/>
          </a:xfrm>
        </p:spPr>
        <p:txBody>
          <a:bodyPr>
            <a:normAutofit fontScale="92500" lnSpcReduction="20000"/>
          </a:bodyPr>
          <a:lstStyle/>
          <a:p>
            <a:r>
              <a:rPr lang="hr-HR" b="1" dirty="0"/>
              <a:t> 4.  Upoznavanje sa zapisnikom izbornog  o provedenom glasovanju i objavljivanje rezultata izbora kandidata za članove školskog odbora iz reda učitelja i stručnih suradnika</a:t>
            </a:r>
            <a:endParaRPr lang="hr-HR" dirty="0"/>
          </a:p>
          <a:p>
            <a:r>
              <a:rPr lang="hr-HR" dirty="0"/>
              <a:t>Nakon provedenog tajnog  glasovanja predsjednik izbornog </a:t>
            </a:r>
            <a:r>
              <a:rPr lang="hr-HR" dirty="0" err="1"/>
              <a:t>povjerenstva_________pročitao</a:t>
            </a:r>
            <a:r>
              <a:rPr lang="hr-HR" dirty="0"/>
              <a:t> je zapisnik izbornog povjerenstva o rezultatima provedenog tajnog glasovanja i objavilo  učiteljskom vijeću rezultate izbora. </a:t>
            </a:r>
          </a:p>
          <a:p>
            <a:r>
              <a:rPr lang="hr-HR" dirty="0"/>
              <a:t>Izborno povjerenstvo je utvrdilo sljedeće: </a:t>
            </a:r>
          </a:p>
          <a:p>
            <a:r>
              <a:rPr lang="hr-HR" dirty="0"/>
              <a:t>-  glasovanje je održano dana________________ od ___ do ______sati</a:t>
            </a:r>
          </a:p>
          <a:p>
            <a:r>
              <a:rPr lang="hr-HR" dirty="0"/>
              <a:t>-  na glasačkom popisu članova učiteljskog vijeća bilo je </a:t>
            </a:r>
            <a:r>
              <a:rPr lang="hr-HR" dirty="0" err="1"/>
              <a:t>upisano___člana</a:t>
            </a:r>
            <a:r>
              <a:rPr lang="hr-HR" dirty="0"/>
              <a:t>/članova učiteljskog vijeća</a:t>
            </a:r>
          </a:p>
          <a:p>
            <a:r>
              <a:rPr lang="hr-HR" dirty="0"/>
              <a:t>-  za glasovanje je </a:t>
            </a:r>
            <a:r>
              <a:rPr lang="hr-HR" dirty="0" err="1"/>
              <a:t>pripremljeno___glasačkih</a:t>
            </a:r>
            <a:r>
              <a:rPr lang="hr-HR" dirty="0"/>
              <a:t> listića</a:t>
            </a:r>
          </a:p>
          <a:p>
            <a:r>
              <a:rPr lang="hr-HR" dirty="0"/>
              <a:t>-  glasovalo je ____člana/članova učiteljskog vijeća škole od </a:t>
            </a:r>
            <a:r>
              <a:rPr lang="hr-HR" dirty="0" err="1"/>
              <a:t>ukupno____članova</a:t>
            </a:r>
            <a:r>
              <a:rPr lang="hr-HR" dirty="0"/>
              <a:t> učiteljskog vijeća upisanih u glasački popis članova učiteljskog vijeća škole</a:t>
            </a:r>
          </a:p>
          <a:p>
            <a:r>
              <a:rPr lang="hr-HR" dirty="0"/>
              <a:t>- važećih glasačkih listića bilo je____, nevažećih glasačkih listića bilo je_____</a:t>
            </a:r>
          </a:p>
          <a:p>
            <a:r>
              <a:rPr lang="hr-HR" dirty="0"/>
              <a:t>- kandidati su dobili sljedeći broj glasova:</a:t>
            </a:r>
          </a:p>
          <a:p>
            <a:r>
              <a:rPr lang="hr-HR" dirty="0"/>
              <a:t>      1._______________________, ____glasova</a:t>
            </a:r>
          </a:p>
        </p:txBody>
      </p:sp>
    </p:spTree>
    <p:extLst>
      <p:ext uri="{BB962C8B-B14F-4D97-AF65-F5344CB8AC3E}">
        <p14:creationId xmlns:p14="http://schemas.microsoft.com/office/powerpoint/2010/main" val="23696048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61348"/>
          </a:xfrm>
        </p:spPr>
        <p:txBody>
          <a:bodyPr>
            <a:normAutofit fontScale="90000"/>
          </a:bodyPr>
          <a:lstStyle/>
          <a:p>
            <a:endParaRPr lang="hr-HR" dirty="0"/>
          </a:p>
        </p:txBody>
      </p:sp>
      <p:sp>
        <p:nvSpPr>
          <p:cNvPr id="3" name="Rezervirano mjesto sadržaja 2"/>
          <p:cNvSpPr>
            <a:spLocks noGrp="1"/>
          </p:cNvSpPr>
          <p:nvPr>
            <p:ph idx="1"/>
          </p:nvPr>
        </p:nvSpPr>
        <p:spPr>
          <a:xfrm>
            <a:off x="429491" y="803564"/>
            <a:ext cx="11762509" cy="6400800"/>
          </a:xfrm>
        </p:spPr>
        <p:txBody>
          <a:bodyPr>
            <a:normAutofit fontScale="77500" lnSpcReduction="20000"/>
          </a:bodyPr>
          <a:lstStyle/>
          <a:p>
            <a:pPr marL="0" indent="0">
              <a:buNone/>
            </a:pPr>
            <a:r>
              <a:rPr lang="hr-HR" dirty="0"/>
              <a:t> 2._______________________, ____</a:t>
            </a:r>
            <a:r>
              <a:rPr lang="hr-HR" dirty="0" smtClean="0"/>
              <a:t>glasova</a:t>
            </a:r>
          </a:p>
          <a:p>
            <a:pPr marL="0" indent="0">
              <a:buNone/>
            </a:pPr>
            <a:r>
              <a:rPr lang="hr-HR" dirty="0" smtClean="0"/>
              <a:t> 3</a:t>
            </a:r>
            <a:r>
              <a:rPr lang="hr-HR" dirty="0"/>
              <a:t>._______________________, ____glasova.</a:t>
            </a:r>
          </a:p>
          <a:p>
            <a:pPr marL="0" indent="0">
              <a:buNone/>
            </a:pPr>
            <a:r>
              <a:rPr lang="hr-HR" dirty="0"/>
              <a:t> </a:t>
            </a:r>
          </a:p>
          <a:p>
            <a:r>
              <a:rPr lang="hr-HR" dirty="0"/>
              <a:t>Za članove školskog odbora iz reda učitelja i stručnih suradnika izabrani su sljedeći kandidati:</a:t>
            </a:r>
          </a:p>
          <a:p>
            <a:r>
              <a:rPr lang="hr-HR" dirty="0"/>
              <a:t>      1.____________________________.</a:t>
            </a:r>
          </a:p>
          <a:p>
            <a:r>
              <a:rPr lang="hr-HR" dirty="0"/>
              <a:t>      2</a:t>
            </a:r>
            <a:r>
              <a:rPr lang="hr-HR" dirty="0" smtClean="0"/>
              <a:t>.____________________________.</a:t>
            </a:r>
            <a:r>
              <a:rPr lang="hr-HR" b="1" dirty="0"/>
              <a:t> </a:t>
            </a:r>
            <a:endParaRPr lang="hr-HR" dirty="0"/>
          </a:p>
          <a:p>
            <a:r>
              <a:rPr lang="hr-HR" b="1" dirty="0"/>
              <a:t>    5.  Potvrđivanje liste izabranih kandidata za članove školskog odbora iz reda učitelja i stručnih suradnika </a:t>
            </a:r>
            <a:r>
              <a:rPr lang="hr-HR" b="1" dirty="0" smtClean="0"/>
              <a:t>škole</a:t>
            </a:r>
            <a:r>
              <a:rPr lang="hr-HR" dirty="0" smtClean="0"/>
              <a:t>       </a:t>
            </a:r>
          </a:p>
          <a:p>
            <a:r>
              <a:rPr lang="hr-HR" dirty="0" smtClean="0"/>
              <a:t>Učiteljsko </a:t>
            </a:r>
            <a:r>
              <a:rPr lang="hr-HR" dirty="0"/>
              <a:t>vijeće  utvrđuje  da nije bilo nepravilnosti u provedenom postupku izbora dva člana u školski odbor iz reda učitelja i stručnih suradnika i potvrđuje da su u školski odbor iz reda učitelja i stručnih suradnika škole izabrani sljedeći kandidati prema dobivenom broju glasova:</a:t>
            </a:r>
          </a:p>
          <a:p>
            <a:r>
              <a:rPr lang="hr-HR" dirty="0"/>
              <a:t>    1._________________________ </a:t>
            </a:r>
          </a:p>
          <a:p>
            <a:r>
              <a:rPr lang="hr-HR" dirty="0"/>
              <a:t>    2._________________________.</a:t>
            </a:r>
          </a:p>
          <a:p>
            <a:pPr marL="0" indent="0">
              <a:buNone/>
            </a:pPr>
            <a:endParaRPr lang="hr-HR" dirty="0"/>
          </a:p>
          <a:p>
            <a:r>
              <a:rPr lang="hr-HR" b="1" dirty="0"/>
              <a:t>2. Donošenje Odluke o imenovanju dva člana školskog odbora iz reda učitelja i stručnih suradnika</a:t>
            </a:r>
            <a:endParaRPr lang="hr-HR" dirty="0"/>
          </a:p>
          <a:p>
            <a:r>
              <a:rPr lang="hr-HR" dirty="0"/>
              <a:t>Na temelju članka 119., stavka 1., podstavka 1. Zakona o odgoju i obrazovanju u osnovnoj i srednjoj školi (Narodne novine br. 87/08, 86/09, 92/10, 105/10, 90/11, 16/12, 86/12, 94/13, 152/14, 7/17, 68/18, 98/19 i 64/20) i članka __Statuta Osnovne škole_______ učiteljsko vijeće  donosi </a:t>
            </a:r>
          </a:p>
          <a:p>
            <a:r>
              <a:rPr lang="hr-HR" b="1" dirty="0"/>
              <a:t> </a:t>
            </a:r>
            <a:endParaRPr lang="hr-HR" dirty="0"/>
          </a:p>
        </p:txBody>
      </p:sp>
    </p:spTree>
    <p:extLst>
      <p:ext uri="{BB962C8B-B14F-4D97-AF65-F5344CB8AC3E}">
        <p14:creationId xmlns:p14="http://schemas.microsoft.com/office/powerpoint/2010/main" val="5826219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92075"/>
          </a:xfrm>
        </p:spPr>
        <p:txBody>
          <a:bodyPr>
            <a:normAutofit fontScale="90000"/>
          </a:bodyPr>
          <a:lstStyle/>
          <a:p>
            <a:endParaRPr lang="hr-HR" dirty="0"/>
          </a:p>
        </p:txBody>
      </p:sp>
      <p:sp>
        <p:nvSpPr>
          <p:cNvPr id="3" name="Rezervirano mjesto sadržaja 2"/>
          <p:cNvSpPr>
            <a:spLocks noGrp="1"/>
          </p:cNvSpPr>
          <p:nvPr>
            <p:ph idx="1"/>
          </p:nvPr>
        </p:nvSpPr>
        <p:spPr>
          <a:xfrm>
            <a:off x="249382" y="831274"/>
            <a:ext cx="11806630" cy="6026726"/>
          </a:xfrm>
        </p:spPr>
        <p:txBody>
          <a:bodyPr>
            <a:normAutofit fontScale="70000" lnSpcReduction="20000"/>
          </a:bodyPr>
          <a:lstStyle/>
          <a:p>
            <a:r>
              <a:rPr lang="hr-HR" b="1" dirty="0"/>
              <a:t>O D L U K U</a:t>
            </a:r>
            <a:endParaRPr lang="hr-HR" dirty="0"/>
          </a:p>
          <a:p>
            <a:r>
              <a:rPr lang="hr-HR" b="1" dirty="0"/>
              <a:t>o imenovanju dva člana školskog odbora iz reda učitelja i stručnih </a:t>
            </a:r>
            <a:r>
              <a:rPr lang="hr-HR" b="1" dirty="0" smtClean="0"/>
              <a:t>suradnika</a:t>
            </a:r>
            <a:r>
              <a:rPr lang="hr-HR" b="1" dirty="0"/>
              <a:t> </a:t>
            </a:r>
            <a:endParaRPr lang="hr-HR" dirty="0"/>
          </a:p>
          <a:p>
            <a:r>
              <a:rPr lang="hr-HR" dirty="0"/>
              <a:t>                                                              I</a:t>
            </a:r>
            <a:r>
              <a:rPr lang="hr-HR" dirty="0" smtClean="0"/>
              <a:t>.</a:t>
            </a:r>
            <a:r>
              <a:rPr lang="hr-HR" dirty="0"/>
              <a:t> </a:t>
            </a:r>
          </a:p>
          <a:p>
            <a:r>
              <a:rPr lang="hr-HR" dirty="0"/>
              <a:t>Za članove školskog odbora Osnovne škole_____________,______ iz reda učitelja i stručnih suradnika imenuju se</a:t>
            </a:r>
            <a:r>
              <a:rPr lang="hr-HR" dirty="0" smtClean="0"/>
              <a:t>:</a:t>
            </a:r>
            <a:endParaRPr lang="hr-HR" dirty="0"/>
          </a:p>
          <a:p>
            <a:r>
              <a:rPr lang="hr-HR" dirty="0"/>
              <a:t> 1. ________________________  </a:t>
            </a:r>
            <a:endParaRPr lang="hr-HR" dirty="0" smtClean="0"/>
          </a:p>
          <a:p>
            <a:r>
              <a:rPr lang="hr-HR" dirty="0" smtClean="0"/>
              <a:t>2._________________________.</a:t>
            </a:r>
            <a:r>
              <a:rPr lang="hr-HR" dirty="0"/>
              <a:t> </a:t>
            </a:r>
          </a:p>
          <a:p>
            <a:r>
              <a:rPr lang="hr-HR" dirty="0"/>
              <a:t>                                                                        II</a:t>
            </a:r>
            <a:r>
              <a:rPr lang="hr-HR" dirty="0" smtClean="0"/>
              <a:t>.</a:t>
            </a:r>
            <a:endParaRPr lang="hr-HR" dirty="0"/>
          </a:p>
          <a:p>
            <a:r>
              <a:rPr lang="hr-HR" dirty="0"/>
              <a:t>Mandat članovima školskog odbora je četiri godine, a počinje teći od dana konstituiranja školskog odbora</a:t>
            </a:r>
            <a:r>
              <a:rPr lang="hr-HR" dirty="0" smtClean="0"/>
              <a:t>.                                  </a:t>
            </a:r>
            <a:endParaRPr lang="hr-HR" dirty="0"/>
          </a:p>
          <a:p>
            <a:r>
              <a:rPr lang="hr-HR" dirty="0"/>
              <a:t>        Zaključeno s radom u ____ sati.</a:t>
            </a:r>
          </a:p>
          <a:p>
            <a:pPr marL="0" indent="0">
              <a:buNone/>
            </a:pPr>
            <a:r>
              <a:rPr lang="hr-HR" dirty="0"/>
              <a:t> </a:t>
            </a:r>
          </a:p>
          <a:p>
            <a:r>
              <a:rPr lang="hr-HR" dirty="0"/>
              <a:t>Zapisničar:                                                                                     Ravnatelj:</a:t>
            </a:r>
          </a:p>
          <a:p>
            <a:r>
              <a:rPr lang="hr-HR" dirty="0"/>
              <a:t>_______________                                                                    </a:t>
            </a:r>
            <a:r>
              <a:rPr lang="hr-HR" dirty="0" smtClean="0"/>
              <a:t>_________________                                               </a:t>
            </a:r>
            <a:endParaRPr lang="hr-HR" dirty="0"/>
          </a:p>
          <a:p>
            <a:r>
              <a:rPr lang="hr-HR" dirty="0"/>
              <a:t>KLASA: </a:t>
            </a:r>
          </a:p>
          <a:p>
            <a:r>
              <a:rPr lang="hr-HR" dirty="0"/>
              <a:t>URBROJ: </a:t>
            </a:r>
          </a:p>
          <a:p>
            <a:r>
              <a:rPr lang="hr-HR" dirty="0"/>
              <a:t>______________, ___________</a:t>
            </a:r>
          </a:p>
          <a:p>
            <a:r>
              <a:rPr lang="hr-HR" b="1" dirty="0"/>
              <a:t> </a:t>
            </a:r>
            <a:endParaRPr lang="hr-HR" dirty="0"/>
          </a:p>
          <a:p>
            <a:endParaRPr lang="hr-HR" dirty="0"/>
          </a:p>
        </p:txBody>
      </p:sp>
    </p:spTree>
    <p:extLst>
      <p:ext uri="{BB962C8B-B14F-4D97-AF65-F5344CB8AC3E}">
        <p14:creationId xmlns:p14="http://schemas.microsoft.com/office/powerpoint/2010/main" val="4056551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341457"/>
          </a:xfrm>
        </p:spPr>
        <p:txBody>
          <a:bodyPr>
            <a:normAutofit fontScale="90000"/>
          </a:bodyPr>
          <a:lstStyle/>
          <a:p>
            <a:endParaRPr lang="hr-HR" dirty="0"/>
          </a:p>
        </p:txBody>
      </p:sp>
      <p:sp>
        <p:nvSpPr>
          <p:cNvPr id="3" name="Rezervirano mjesto sadržaja 2"/>
          <p:cNvSpPr>
            <a:spLocks noGrp="1"/>
          </p:cNvSpPr>
          <p:nvPr>
            <p:ph idx="1"/>
          </p:nvPr>
        </p:nvSpPr>
        <p:spPr>
          <a:xfrm>
            <a:off x="540327" y="942109"/>
            <a:ext cx="10813473" cy="5234854"/>
          </a:xfrm>
        </p:spPr>
        <p:txBody>
          <a:bodyPr>
            <a:normAutofit/>
          </a:bodyPr>
          <a:lstStyle/>
          <a:p>
            <a:r>
              <a:rPr lang="hr-HR" sz="2400" b="1" dirty="0"/>
              <a:t>Glasački listić za izbor dva člana školskog odbora iz reda učitelja i stručnih suradnika</a:t>
            </a:r>
            <a:endParaRPr lang="hr-HR" sz="2400" dirty="0"/>
          </a:p>
          <a:p>
            <a:pPr marL="0" indent="0">
              <a:buNone/>
            </a:pPr>
            <a:endParaRPr lang="hr-HR" sz="2400" dirty="0"/>
          </a:p>
          <a:p>
            <a:r>
              <a:rPr lang="hr-HR" sz="2400" b="1" dirty="0"/>
              <a:t> </a:t>
            </a:r>
            <a:r>
              <a:rPr lang="hr-HR" sz="2400" dirty="0"/>
              <a:t>OSNOVNA ŠKOLA </a:t>
            </a:r>
            <a:r>
              <a:rPr lang="hr-HR" sz="2400" dirty="0" smtClean="0"/>
              <a:t>______________________________</a:t>
            </a:r>
            <a:endParaRPr lang="hr-HR" sz="2400" dirty="0"/>
          </a:p>
          <a:p>
            <a:pPr marL="0" indent="0">
              <a:buNone/>
            </a:pPr>
            <a:r>
              <a:rPr lang="hr-HR" sz="2400" dirty="0"/>
              <a:t> </a:t>
            </a:r>
          </a:p>
          <a:p>
            <a:r>
              <a:rPr lang="hr-HR" sz="2400" b="1" dirty="0"/>
              <a:t>GLASAČKI LISTIĆ</a:t>
            </a:r>
            <a:endParaRPr lang="hr-HR" sz="2400" dirty="0"/>
          </a:p>
          <a:p>
            <a:r>
              <a:rPr lang="hr-HR" sz="2400" b="1" dirty="0"/>
              <a:t>za izbor dva člana u školski odbor iz reda učitelja  i stručnih suradnika </a:t>
            </a:r>
            <a:endParaRPr lang="hr-HR" sz="2400" dirty="0"/>
          </a:p>
          <a:p>
            <a:r>
              <a:rPr lang="hr-HR" sz="2400" b="1" dirty="0"/>
              <a:t>Osnovne škole _________________</a:t>
            </a:r>
            <a:endParaRPr lang="hr-HR" sz="2400" dirty="0"/>
          </a:p>
          <a:p>
            <a:r>
              <a:rPr lang="hr-HR" sz="2400" b="1" dirty="0"/>
              <a:t> </a:t>
            </a:r>
            <a:endParaRPr lang="hr-HR" sz="2400" dirty="0"/>
          </a:p>
          <a:p>
            <a:r>
              <a:rPr lang="hr-HR" sz="2400" dirty="0"/>
              <a:t>Izbori se održavaju dana _____________.</a:t>
            </a:r>
          </a:p>
          <a:p>
            <a:r>
              <a:rPr lang="hr-HR" sz="2400" dirty="0"/>
              <a:t>            </a:t>
            </a:r>
            <a:r>
              <a:rPr lang="hr-HR" sz="2400" dirty="0" smtClean="0"/>
              <a:t>REDNI BROJ             PREZIME I IME     </a:t>
            </a:r>
            <a:r>
              <a:rPr lang="hr-HR" dirty="0" smtClean="0"/>
              <a:t>          </a:t>
            </a:r>
            <a:endParaRPr lang="hr-HR" dirty="0"/>
          </a:p>
          <a:p>
            <a:endParaRPr lang="hr-HR" dirty="0"/>
          </a:p>
        </p:txBody>
      </p:sp>
    </p:spTree>
    <p:extLst>
      <p:ext uri="{BB962C8B-B14F-4D97-AF65-F5344CB8AC3E}">
        <p14:creationId xmlns:p14="http://schemas.microsoft.com/office/powerpoint/2010/main" val="1349867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78220"/>
          </a:xfrm>
        </p:spPr>
        <p:txBody>
          <a:bodyPr>
            <a:normAutofit fontScale="90000"/>
          </a:bodyPr>
          <a:lstStyle/>
          <a:p>
            <a:endParaRPr lang="hr-HR" dirty="0"/>
          </a:p>
        </p:txBody>
      </p:sp>
      <p:sp>
        <p:nvSpPr>
          <p:cNvPr id="3" name="Rezervirano mjesto sadržaja 2"/>
          <p:cNvSpPr>
            <a:spLocks noGrp="1"/>
          </p:cNvSpPr>
          <p:nvPr>
            <p:ph idx="1"/>
          </p:nvPr>
        </p:nvSpPr>
        <p:spPr>
          <a:xfrm>
            <a:off x="281354" y="443346"/>
            <a:ext cx="11591778" cy="6069996"/>
          </a:xfrm>
        </p:spPr>
        <p:txBody>
          <a:bodyPr>
            <a:normAutofit fontScale="92500" lnSpcReduction="20000"/>
          </a:bodyPr>
          <a:lstStyle/>
          <a:p>
            <a:r>
              <a:rPr lang="hr-HR" dirty="0"/>
              <a:t>U školski odbor biraju se dva člana školskog odbora iz reda učitelja i stručnih suradnika Osnovne škole______________.</a:t>
            </a:r>
          </a:p>
          <a:p>
            <a:pPr marL="0" indent="0">
              <a:buNone/>
            </a:pPr>
            <a:r>
              <a:rPr lang="hr-HR" dirty="0" smtClean="0"/>
              <a:t>  </a:t>
            </a:r>
            <a:r>
              <a:rPr lang="hr-HR" dirty="0"/>
              <a:t>						Predsjednik Izbornog povjerenstava</a:t>
            </a:r>
          </a:p>
          <a:p>
            <a:r>
              <a:rPr lang="hr-HR" dirty="0"/>
              <a:t>						</a:t>
            </a:r>
            <a:r>
              <a:rPr lang="hr-HR" dirty="0" smtClean="0"/>
              <a:t>______________________________                                                         </a:t>
            </a:r>
            <a:r>
              <a:rPr lang="hr-HR" dirty="0"/>
              <a:t>			</a:t>
            </a:r>
          </a:p>
          <a:p>
            <a:r>
              <a:rPr lang="hr-HR" dirty="0"/>
              <a:t>                                                       M.P.</a:t>
            </a:r>
          </a:p>
          <a:p>
            <a:pPr marL="0" indent="0">
              <a:buNone/>
            </a:pPr>
            <a:r>
              <a:rPr lang="hr-HR" dirty="0"/>
              <a:t> </a:t>
            </a:r>
          </a:p>
          <a:p>
            <a:r>
              <a:rPr lang="hr-HR" b="1" dirty="0"/>
              <a:t>NAPOMENA:</a:t>
            </a:r>
            <a:endParaRPr lang="hr-HR" dirty="0"/>
          </a:p>
          <a:p>
            <a:pPr marL="0" indent="0">
              <a:buNone/>
            </a:pPr>
            <a:endParaRPr lang="hr-HR" dirty="0"/>
          </a:p>
          <a:p>
            <a:r>
              <a:rPr lang="hr-HR" dirty="0"/>
              <a:t> „Glasuje se isključivo zaokruživanjem rednog broja ispred prezimena i imena kandidata</a:t>
            </a:r>
            <a:r>
              <a:rPr lang="hr-HR" dirty="0" smtClean="0"/>
              <a:t>“.</a:t>
            </a:r>
            <a:endParaRPr lang="hr-HR" dirty="0"/>
          </a:p>
          <a:p>
            <a:r>
              <a:rPr lang="hr-HR" b="1" dirty="0"/>
              <a:t>   Nevažećim glasačkim listićem proglašava se: </a:t>
            </a:r>
            <a:endParaRPr lang="hr-HR" dirty="0"/>
          </a:p>
          <a:p>
            <a:pPr lvl="0"/>
            <a:r>
              <a:rPr lang="hr-HR" dirty="0"/>
              <a:t>listić na kojem se ne može jasno vidjeti za koje se kandidate glasovalo</a:t>
            </a:r>
          </a:p>
          <a:p>
            <a:pPr lvl="0"/>
            <a:r>
              <a:rPr lang="hr-HR" dirty="0"/>
              <a:t>prazni listić</a:t>
            </a:r>
          </a:p>
          <a:p>
            <a:pPr lvl="0"/>
            <a:r>
              <a:rPr lang="hr-HR" dirty="0"/>
              <a:t>listić na kojem je zaokruženo više od dva kandidata.</a:t>
            </a:r>
          </a:p>
          <a:p>
            <a:pPr marL="0" indent="0">
              <a:buNone/>
            </a:pPr>
            <a:endParaRPr lang="hr-HR" dirty="0"/>
          </a:p>
          <a:p>
            <a:endParaRPr lang="hr-HR" dirty="0"/>
          </a:p>
        </p:txBody>
      </p:sp>
    </p:spTree>
    <p:extLst>
      <p:ext uri="{BB962C8B-B14F-4D97-AF65-F5344CB8AC3E}">
        <p14:creationId xmlns:p14="http://schemas.microsoft.com/office/powerpoint/2010/main" val="28925765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19784"/>
          </a:xfrm>
        </p:spPr>
        <p:txBody>
          <a:bodyPr>
            <a:normAutofit fontScale="90000"/>
          </a:bodyPr>
          <a:lstStyle/>
          <a:p>
            <a:endParaRPr lang="hr-HR" dirty="0"/>
          </a:p>
        </p:txBody>
      </p:sp>
      <p:sp>
        <p:nvSpPr>
          <p:cNvPr id="3" name="Rezervirano mjesto sadržaja 2"/>
          <p:cNvSpPr>
            <a:spLocks noGrp="1"/>
          </p:cNvSpPr>
          <p:nvPr>
            <p:ph idx="1"/>
          </p:nvPr>
        </p:nvSpPr>
        <p:spPr>
          <a:xfrm>
            <a:off x="0" y="803564"/>
            <a:ext cx="11693236" cy="5653507"/>
          </a:xfrm>
        </p:spPr>
        <p:txBody>
          <a:bodyPr>
            <a:normAutofit fontScale="85000" lnSpcReduction="10000"/>
          </a:bodyPr>
          <a:lstStyle/>
          <a:p>
            <a:r>
              <a:rPr lang="hr-HR" b="1" dirty="0">
                <a:solidFill>
                  <a:srgbClr val="FF0000"/>
                </a:solidFill>
              </a:rPr>
              <a:t>Zapisnik izbornog povjerenstava o rezultatima glasovanja za izbor u školski odbor dva člana iz reda učitelja i stručnih suradnika</a:t>
            </a:r>
            <a:endParaRPr lang="hr-HR" dirty="0">
              <a:solidFill>
                <a:srgbClr val="FF0000"/>
              </a:solidFill>
            </a:endParaRPr>
          </a:p>
          <a:p>
            <a:pPr marL="0" indent="0">
              <a:buNone/>
            </a:pPr>
            <a:r>
              <a:rPr lang="hr-HR" b="1" dirty="0"/>
              <a:t> </a:t>
            </a:r>
            <a:endParaRPr lang="hr-HR" dirty="0"/>
          </a:p>
          <a:p>
            <a:r>
              <a:rPr lang="hr-HR" b="1" dirty="0"/>
              <a:t>Z A P I S N I </a:t>
            </a:r>
            <a:r>
              <a:rPr lang="hr-HR" b="1" dirty="0" smtClean="0"/>
              <a:t>K</a:t>
            </a:r>
            <a:endParaRPr lang="hr-HR" dirty="0"/>
          </a:p>
          <a:p>
            <a:r>
              <a:rPr lang="hr-HR" dirty="0"/>
              <a:t>sa sjednice Izbornog povjerenstva održane dana___________, </a:t>
            </a:r>
            <a:r>
              <a:rPr lang="hr-HR" dirty="0" err="1"/>
              <a:t>u___sati</a:t>
            </a:r>
            <a:r>
              <a:rPr lang="hr-HR" dirty="0"/>
              <a:t>, o rezultatima provedenog tajnog glasovanja u svezi provođenja postupka imenovanja dva člana školskog odbora iz reda učitelja i stručnih suradnika Osnovne škole___________________.</a:t>
            </a:r>
          </a:p>
          <a:p>
            <a:r>
              <a:rPr lang="hr-HR" dirty="0"/>
              <a:t>Sjednici su prisustvovali članovi Izbornog povjerenstva:___________________________</a:t>
            </a:r>
          </a:p>
          <a:p>
            <a:r>
              <a:rPr lang="hr-HR" dirty="0" smtClean="0"/>
              <a:t>________________________________________________________________________.</a:t>
            </a:r>
            <a:r>
              <a:rPr lang="hr-HR" dirty="0"/>
              <a:t> </a:t>
            </a:r>
          </a:p>
          <a:p>
            <a:r>
              <a:rPr lang="hr-HR" dirty="0"/>
              <a:t>U provedenom kandidacijskom postupku na sjednici učiteljskog vijeća Osnovne škole održanoj dana_________ utvrđena je sljedeća lista kandidata za imenovanje dva člana  Školskog odbora iz reda učitelja i stručnih suradnika:</a:t>
            </a:r>
          </a:p>
          <a:p>
            <a:r>
              <a:rPr lang="hr-HR" dirty="0"/>
              <a:t> 1. _______________________</a:t>
            </a:r>
          </a:p>
          <a:p>
            <a:r>
              <a:rPr lang="hr-HR" dirty="0"/>
              <a:t> 2. _______________________</a:t>
            </a:r>
          </a:p>
          <a:p>
            <a:r>
              <a:rPr lang="hr-HR" dirty="0"/>
              <a:t> 3. _______________________</a:t>
            </a:r>
          </a:p>
          <a:p>
            <a:endParaRPr lang="hr-HR" dirty="0"/>
          </a:p>
        </p:txBody>
      </p:sp>
    </p:spTree>
    <p:extLst>
      <p:ext uri="{BB962C8B-B14F-4D97-AF65-F5344CB8AC3E}">
        <p14:creationId xmlns:p14="http://schemas.microsoft.com/office/powerpoint/2010/main" val="39578424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92075"/>
          </a:xfrm>
        </p:spPr>
        <p:txBody>
          <a:bodyPr>
            <a:normAutofit fontScale="90000"/>
          </a:bodyPr>
          <a:lstStyle/>
          <a:p>
            <a:endParaRPr lang="hr-HR" dirty="0"/>
          </a:p>
        </p:txBody>
      </p:sp>
      <p:sp>
        <p:nvSpPr>
          <p:cNvPr id="3" name="Rezervirano mjesto sadržaja 2"/>
          <p:cNvSpPr>
            <a:spLocks noGrp="1"/>
          </p:cNvSpPr>
          <p:nvPr>
            <p:ph idx="1"/>
          </p:nvPr>
        </p:nvSpPr>
        <p:spPr>
          <a:xfrm>
            <a:off x="-1" y="928255"/>
            <a:ext cx="11943471" cy="5711696"/>
          </a:xfrm>
        </p:spPr>
        <p:txBody>
          <a:bodyPr>
            <a:normAutofit fontScale="92500" lnSpcReduction="10000"/>
          </a:bodyPr>
          <a:lstStyle/>
          <a:p>
            <a:r>
              <a:rPr lang="hr-HR" dirty="0"/>
              <a:t>Kandidati su prihvatili kandidaturu i potpisali izjavu o pristanku na uvrštenje u listu kandidata. </a:t>
            </a:r>
          </a:p>
          <a:p>
            <a:r>
              <a:rPr lang="hr-HR" dirty="0"/>
              <a:t>Izborno povjerenstvo utvrdilo je izbornu listu kandidata i sukladno odredbama statuta škole pripremilo popis članova učiteljskog vijeća škole za tajno glasovanje, izradilo glasačke listiće i osiguralo sve uvjete za tajno glasovanje.</a:t>
            </a:r>
          </a:p>
          <a:p>
            <a:r>
              <a:rPr lang="hr-HR" dirty="0"/>
              <a:t>Izborno povjerenstvo je nakon održanog tajnog glasovanja članova učiteljskog vijeća škole, otvorilo kutiju, pregledalo glasačke listiće i utvrdilo sljedeće</a:t>
            </a:r>
            <a:r>
              <a:rPr lang="hr-HR" dirty="0" smtClean="0"/>
              <a:t>:</a:t>
            </a:r>
            <a:endParaRPr lang="hr-HR" dirty="0"/>
          </a:p>
          <a:p>
            <a:pPr lvl="0"/>
            <a:r>
              <a:rPr lang="hr-HR" dirty="0"/>
              <a:t>Glasovanje je održano dana ________________ od ____ do</a:t>
            </a:r>
            <a:r>
              <a:rPr lang="hr-HR" dirty="0" smtClean="0"/>
              <a:t>______.</a:t>
            </a:r>
            <a:endParaRPr lang="hr-HR" dirty="0"/>
          </a:p>
          <a:p>
            <a:pPr lvl="0"/>
            <a:r>
              <a:rPr lang="hr-HR" dirty="0"/>
              <a:t>Na glasačkom popisu članova učiteljskog vijeća škole upisano </a:t>
            </a:r>
            <a:r>
              <a:rPr lang="hr-HR" dirty="0" err="1"/>
              <a:t>je_____člana</a:t>
            </a:r>
            <a:r>
              <a:rPr lang="hr-HR" dirty="0"/>
              <a:t> učiteljskog vijeća</a:t>
            </a:r>
            <a:r>
              <a:rPr lang="hr-HR" dirty="0" smtClean="0"/>
              <a:t>.</a:t>
            </a:r>
            <a:endParaRPr lang="hr-HR" dirty="0"/>
          </a:p>
          <a:p>
            <a:pPr lvl="0"/>
            <a:r>
              <a:rPr lang="hr-HR" dirty="0"/>
              <a:t>Za glasovanje je bilo pripremljeno ______ glasačkih listića.</a:t>
            </a:r>
          </a:p>
          <a:p>
            <a:r>
              <a:rPr lang="hr-HR" dirty="0" smtClean="0"/>
              <a:t>Glasovalo </a:t>
            </a:r>
            <a:r>
              <a:rPr lang="hr-HR" dirty="0"/>
              <a:t>je ____člana/ova  učiteljskog vijeća škole od </a:t>
            </a:r>
            <a:r>
              <a:rPr lang="hr-HR" dirty="0" err="1"/>
              <a:t>ukupno____članova</a:t>
            </a:r>
            <a:r>
              <a:rPr lang="hr-HR" dirty="0"/>
              <a:t> učiteljskog vijeća škole upisanih u glasački popis članova učiteljskog vijeća škole</a:t>
            </a:r>
            <a:r>
              <a:rPr lang="hr-HR" dirty="0" smtClean="0"/>
              <a:t>.</a:t>
            </a:r>
            <a:endParaRPr lang="hr-HR" dirty="0"/>
          </a:p>
          <a:p>
            <a:pPr lvl="0"/>
            <a:r>
              <a:rPr lang="hr-HR" dirty="0"/>
              <a:t>Važećih glasačkih listića bilo je____, nevažećih glasačkih listića bilo je____.</a:t>
            </a:r>
          </a:p>
          <a:p>
            <a:pPr marL="0" indent="0">
              <a:buNone/>
            </a:pPr>
            <a:endParaRPr lang="hr-HR" dirty="0"/>
          </a:p>
          <a:p>
            <a:endParaRPr lang="hr-HR" dirty="0"/>
          </a:p>
        </p:txBody>
      </p:sp>
    </p:spTree>
    <p:extLst>
      <p:ext uri="{BB962C8B-B14F-4D97-AF65-F5344CB8AC3E}">
        <p14:creationId xmlns:p14="http://schemas.microsoft.com/office/powerpoint/2010/main" val="10399034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47493"/>
          </a:xfrm>
        </p:spPr>
        <p:txBody>
          <a:bodyPr>
            <a:normAutofit fontScale="90000"/>
          </a:bodyPr>
          <a:lstStyle/>
          <a:p>
            <a:endParaRPr lang="hr-HR" dirty="0"/>
          </a:p>
        </p:txBody>
      </p:sp>
      <p:sp>
        <p:nvSpPr>
          <p:cNvPr id="3" name="Rezervirano mjesto sadržaja 2"/>
          <p:cNvSpPr>
            <a:spLocks noGrp="1"/>
          </p:cNvSpPr>
          <p:nvPr>
            <p:ph idx="1"/>
          </p:nvPr>
        </p:nvSpPr>
        <p:spPr>
          <a:xfrm>
            <a:off x="126609" y="689318"/>
            <a:ext cx="11844997" cy="6168682"/>
          </a:xfrm>
        </p:spPr>
        <p:txBody>
          <a:bodyPr>
            <a:normAutofit fontScale="70000" lnSpcReduction="20000"/>
          </a:bodyPr>
          <a:lstStyle/>
          <a:p>
            <a:pPr lvl="0"/>
            <a:r>
              <a:rPr lang="hr-HR" dirty="0"/>
              <a:t> Kandidati su  dobili sljedeći broj glasova:</a:t>
            </a:r>
          </a:p>
          <a:p>
            <a:r>
              <a:rPr lang="hr-HR" dirty="0"/>
              <a:t>1. ___________________    ____  glasova</a:t>
            </a:r>
          </a:p>
          <a:p>
            <a:r>
              <a:rPr lang="hr-HR" dirty="0"/>
              <a:t>2.___________________     ____  glasova</a:t>
            </a:r>
          </a:p>
          <a:p>
            <a:r>
              <a:rPr lang="hr-HR" dirty="0"/>
              <a:t>3.___________________     ____  glasova</a:t>
            </a:r>
            <a:r>
              <a:rPr lang="hr-HR" dirty="0" smtClean="0"/>
              <a:t>.</a:t>
            </a:r>
            <a:r>
              <a:rPr lang="hr-HR" dirty="0"/>
              <a:t> </a:t>
            </a:r>
          </a:p>
          <a:p>
            <a:pPr lvl="0"/>
            <a:r>
              <a:rPr lang="hr-HR" dirty="0"/>
              <a:t>Za članove Školskog odbora  iz reda učitelja i stručnih suradnika izabrani su kandidati:</a:t>
            </a:r>
          </a:p>
          <a:p>
            <a:r>
              <a:rPr lang="hr-HR" dirty="0"/>
              <a:t>1.______________________</a:t>
            </a:r>
          </a:p>
          <a:p>
            <a:r>
              <a:rPr lang="hr-HR" dirty="0"/>
              <a:t>2</a:t>
            </a:r>
            <a:r>
              <a:rPr lang="hr-HR" dirty="0" smtClean="0"/>
              <a:t>.______________________.</a:t>
            </a:r>
            <a:endParaRPr lang="hr-HR" dirty="0"/>
          </a:p>
          <a:p>
            <a:pPr lvl="0"/>
            <a:r>
              <a:rPr lang="hr-HR" dirty="0"/>
              <a:t>Zadužuje se predsjednik izbornog povjerenstva ________________dostaviti ovaj zapisnik o rezultatima glasovanja i glasačke materijale učiteljskog vijeću odmah radi donošenja Odluke o imenovanju u školski odbor dva člana iz reda učitelja i stručnih suradnika. </a:t>
            </a:r>
          </a:p>
          <a:p>
            <a:pPr marL="0" indent="0">
              <a:buNone/>
            </a:pPr>
            <a:endParaRPr lang="hr-HR" dirty="0"/>
          </a:p>
          <a:p>
            <a:r>
              <a:rPr lang="hr-HR" dirty="0"/>
              <a:t>Povjerenstvo je završilo s radom u ____ sati.</a:t>
            </a:r>
          </a:p>
          <a:p>
            <a:pPr marL="0" indent="0">
              <a:buNone/>
            </a:pPr>
            <a:endParaRPr lang="hr-HR" dirty="0"/>
          </a:p>
          <a:p>
            <a:r>
              <a:rPr lang="hr-HR" dirty="0"/>
              <a:t> Članovi povjerenstva:                                                                        Predsjednik</a:t>
            </a:r>
          </a:p>
          <a:p>
            <a:r>
              <a:rPr lang="hr-HR" dirty="0"/>
              <a:t>1.___________________                       M.P.</a:t>
            </a:r>
          </a:p>
          <a:p>
            <a:r>
              <a:rPr lang="hr-HR" dirty="0"/>
              <a:t>2.____________________                                                                Izbornog povjerenstva:</a:t>
            </a:r>
          </a:p>
          <a:p>
            <a:r>
              <a:rPr lang="hr-HR" dirty="0"/>
              <a:t> </a:t>
            </a:r>
          </a:p>
          <a:p>
            <a:r>
              <a:rPr lang="hr-HR" dirty="0"/>
              <a:t>                                                                                                          _________________           </a:t>
            </a:r>
          </a:p>
          <a:p>
            <a:pPr marL="0" indent="0">
              <a:buNone/>
            </a:pPr>
            <a:endParaRPr lang="hr-HR" dirty="0"/>
          </a:p>
          <a:p>
            <a:endParaRPr lang="hr-HR" dirty="0"/>
          </a:p>
        </p:txBody>
      </p:sp>
    </p:spTree>
    <p:extLst>
      <p:ext uri="{BB962C8B-B14F-4D97-AF65-F5344CB8AC3E}">
        <p14:creationId xmlns:p14="http://schemas.microsoft.com/office/powerpoint/2010/main" val="26043027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64366"/>
          </a:xfrm>
        </p:spPr>
        <p:txBody>
          <a:bodyPr>
            <a:normAutofit fontScale="90000"/>
          </a:bodyPr>
          <a:lstStyle/>
          <a:p>
            <a:endParaRPr lang="hr-HR" dirty="0"/>
          </a:p>
        </p:txBody>
      </p:sp>
      <p:sp>
        <p:nvSpPr>
          <p:cNvPr id="3" name="Rezervirano mjesto sadržaja 2"/>
          <p:cNvSpPr>
            <a:spLocks noGrp="1"/>
          </p:cNvSpPr>
          <p:nvPr>
            <p:ph idx="1"/>
          </p:nvPr>
        </p:nvSpPr>
        <p:spPr>
          <a:xfrm>
            <a:off x="225083" y="623455"/>
            <a:ext cx="11717535" cy="5777345"/>
          </a:xfrm>
        </p:spPr>
        <p:txBody>
          <a:bodyPr>
            <a:normAutofit fontScale="62500" lnSpcReduction="20000"/>
          </a:bodyPr>
          <a:lstStyle/>
          <a:p>
            <a:r>
              <a:rPr lang="hr-HR" b="1" dirty="0">
                <a:solidFill>
                  <a:srgbClr val="FF0000"/>
                </a:solidFill>
              </a:rPr>
              <a:t>Odluka učiteljskog vijeća o imenovanju dva člana školskog odbora iz reda učitelja i stručnih </a:t>
            </a:r>
            <a:r>
              <a:rPr lang="hr-HR" b="1" dirty="0" smtClean="0">
                <a:solidFill>
                  <a:srgbClr val="FF0000"/>
                </a:solidFill>
              </a:rPr>
              <a:t>surad</a:t>
            </a:r>
            <a:r>
              <a:rPr lang="hr-HR" b="1" dirty="0" smtClean="0"/>
              <a:t>nika</a:t>
            </a:r>
            <a:endParaRPr lang="hr-HR" dirty="0"/>
          </a:p>
          <a:p>
            <a:r>
              <a:rPr lang="hr-HR" dirty="0"/>
              <a:t>OSNOVNA ŠKOLA</a:t>
            </a:r>
            <a:r>
              <a:rPr lang="hr-HR" dirty="0" smtClean="0"/>
              <a:t>_________________</a:t>
            </a:r>
            <a:r>
              <a:rPr lang="hr-HR" dirty="0"/>
              <a:t> </a:t>
            </a:r>
          </a:p>
          <a:p>
            <a:r>
              <a:rPr lang="hr-HR" dirty="0"/>
              <a:t>KLASA: </a:t>
            </a:r>
          </a:p>
          <a:p>
            <a:r>
              <a:rPr lang="hr-HR" dirty="0"/>
              <a:t>URBROJ</a:t>
            </a:r>
            <a:r>
              <a:rPr lang="hr-HR" dirty="0" smtClean="0"/>
              <a:t>:</a:t>
            </a:r>
          </a:p>
          <a:p>
            <a:r>
              <a:rPr lang="hr-HR" dirty="0" smtClean="0"/>
              <a:t>__________________</a:t>
            </a:r>
            <a:r>
              <a:rPr lang="hr-HR" dirty="0"/>
              <a:t> </a:t>
            </a:r>
          </a:p>
          <a:p>
            <a:r>
              <a:rPr lang="hr-HR" dirty="0"/>
              <a:t>Na temelju članka 119.  stavka 1. podstavka 1. Zakona o odgoju i obrazovanju u osnovnoj i srednjoj školi (“Narodne novine”, broj 87/08, 86/09, 92/10, 105/10, 90/11, 16/12, 86/12, 94/13, 152/14, 7/17, 68/18, 98/19 i 64/20) i članka __Statuta Osnovne škole ____________ učiteljsko vijeće  na sjednici održanoj dana ___________donosi  </a:t>
            </a:r>
          </a:p>
          <a:p>
            <a:r>
              <a:rPr lang="hr-HR" b="1" dirty="0"/>
              <a:t>O D L U K </a:t>
            </a:r>
            <a:r>
              <a:rPr lang="hr-HR" b="1" dirty="0" smtClean="0"/>
              <a:t>U</a:t>
            </a:r>
            <a:r>
              <a:rPr lang="hr-HR" dirty="0" smtClean="0"/>
              <a:t> </a:t>
            </a:r>
            <a:r>
              <a:rPr lang="hr-HR" b="1" dirty="0" smtClean="0"/>
              <a:t>o </a:t>
            </a:r>
            <a:r>
              <a:rPr lang="hr-HR" b="1" dirty="0"/>
              <a:t>imenovanju dva člana školskog odbora iz reda učitelja i stručnih </a:t>
            </a:r>
            <a:r>
              <a:rPr lang="hr-HR" b="1" dirty="0" smtClean="0"/>
              <a:t>suradnika</a:t>
            </a:r>
            <a:endParaRPr lang="hr-HR" dirty="0"/>
          </a:p>
          <a:p>
            <a:r>
              <a:rPr lang="hr-HR" dirty="0"/>
              <a:t>I</a:t>
            </a:r>
            <a:r>
              <a:rPr lang="hr-HR" dirty="0" smtClean="0"/>
              <a:t>.</a:t>
            </a:r>
            <a:r>
              <a:rPr lang="hr-HR" dirty="0"/>
              <a:t> </a:t>
            </a:r>
          </a:p>
          <a:p>
            <a:r>
              <a:rPr lang="hr-HR" dirty="0"/>
              <a:t>Za članove školskog odbora Osnovne škole_____________,______ iz reda učitelja i stručnih suradnika imenuju se</a:t>
            </a:r>
            <a:r>
              <a:rPr lang="hr-HR" dirty="0" smtClean="0"/>
              <a:t>:</a:t>
            </a:r>
            <a:r>
              <a:rPr lang="hr-HR" dirty="0"/>
              <a:t> </a:t>
            </a:r>
          </a:p>
          <a:p>
            <a:pPr marL="0" indent="0">
              <a:buNone/>
            </a:pPr>
            <a:r>
              <a:rPr lang="hr-HR" dirty="0" smtClean="0"/>
              <a:t>1</a:t>
            </a:r>
            <a:r>
              <a:rPr lang="hr-HR" dirty="0"/>
              <a:t>. ________________________  2</a:t>
            </a:r>
            <a:r>
              <a:rPr lang="hr-HR" dirty="0" smtClean="0"/>
              <a:t>._________________________.</a:t>
            </a:r>
            <a:r>
              <a:rPr lang="hr-HR" dirty="0"/>
              <a:t> </a:t>
            </a:r>
          </a:p>
          <a:p>
            <a:r>
              <a:rPr lang="hr-HR" dirty="0"/>
              <a:t>II</a:t>
            </a:r>
            <a:r>
              <a:rPr lang="hr-HR" dirty="0" smtClean="0"/>
              <a:t>.</a:t>
            </a:r>
            <a:r>
              <a:rPr lang="hr-HR" dirty="0"/>
              <a:t> </a:t>
            </a:r>
          </a:p>
          <a:p>
            <a:pPr marL="0" indent="0">
              <a:buNone/>
            </a:pPr>
            <a:r>
              <a:rPr lang="hr-HR" dirty="0"/>
              <a:t>Mandat članovima školskog odbora je četiri godine, a počinje od dana konstituiranja školskog odbora.</a:t>
            </a:r>
          </a:p>
          <a:p>
            <a:pPr marL="0" indent="0">
              <a:buNone/>
            </a:pPr>
            <a:endParaRPr lang="hr-HR" dirty="0" smtClean="0"/>
          </a:p>
          <a:p>
            <a:pPr marL="0" indent="0">
              <a:buNone/>
            </a:pPr>
            <a:r>
              <a:rPr lang="hr-HR" dirty="0" smtClean="0"/>
              <a:t>                                                                                                   </a:t>
            </a:r>
            <a:r>
              <a:rPr lang="hr-HR" dirty="0"/>
              <a:t>Ravnatelj/</a:t>
            </a:r>
            <a:r>
              <a:rPr lang="hr-HR" dirty="0" err="1"/>
              <a:t>ica</a:t>
            </a:r>
            <a:r>
              <a:rPr lang="hr-HR" dirty="0" smtClean="0"/>
              <a:t>:</a:t>
            </a:r>
            <a:r>
              <a:rPr lang="hr-HR" dirty="0"/>
              <a:t> </a:t>
            </a:r>
          </a:p>
          <a:p>
            <a:pPr marL="0" indent="0">
              <a:buNone/>
            </a:pPr>
            <a:r>
              <a:rPr lang="hr-HR" dirty="0" smtClean="0"/>
              <a:t>                                                                                           ________________                             </a:t>
            </a:r>
            <a:endParaRPr lang="hr-HR" dirty="0"/>
          </a:p>
        </p:txBody>
      </p:sp>
    </p:spTree>
    <p:extLst>
      <p:ext uri="{BB962C8B-B14F-4D97-AF65-F5344CB8AC3E}">
        <p14:creationId xmlns:p14="http://schemas.microsoft.com/office/powerpoint/2010/main" val="2511788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632402"/>
          </a:xfrm>
        </p:spPr>
        <p:txBody>
          <a:bodyPr>
            <a:normAutofit fontScale="90000"/>
          </a:bodyPr>
          <a:lstStyle/>
          <a:p>
            <a:endParaRPr lang="hr-HR" dirty="0"/>
          </a:p>
        </p:txBody>
      </p:sp>
      <p:sp>
        <p:nvSpPr>
          <p:cNvPr id="3" name="Rezervirano mjesto sadržaja 2"/>
          <p:cNvSpPr>
            <a:spLocks noGrp="1"/>
          </p:cNvSpPr>
          <p:nvPr>
            <p:ph idx="1"/>
          </p:nvPr>
        </p:nvSpPr>
        <p:spPr>
          <a:xfrm>
            <a:off x="429491" y="1105594"/>
            <a:ext cx="11180618" cy="5071370"/>
          </a:xfrm>
        </p:spPr>
        <p:txBody>
          <a:bodyPr/>
          <a:lstStyle/>
          <a:p>
            <a:pPr marL="0" indent="0">
              <a:buNone/>
            </a:pPr>
            <a:r>
              <a:rPr lang="hr-HR" dirty="0" smtClean="0"/>
              <a:t>Odredbom </a:t>
            </a:r>
            <a:r>
              <a:rPr lang="hr-HR" dirty="0"/>
              <a:t>članka  119. Zakona propisano je da školski odbor ima </a:t>
            </a:r>
            <a:r>
              <a:rPr lang="hr-HR" dirty="0" smtClean="0"/>
              <a:t>7 članova</a:t>
            </a:r>
            <a:r>
              <a:rPr lang="hr-HR" dirty="0"/>
              <a:t>, od kojih </a:t>
            </a:r>
            <a:r>
              <a:rPr lang="hr-HR" dirty="0" smtClean="0"/>
              <a:t>jednog člana </a:t>
            </a:r>
            <a:r>
              <a:rPr lang="hr-HR" dirty="0"/>
              <a:t>bira i razrješuje radničko vijeće, </a:t>
            </a:r>
            <a:endParaRPr lang="hr-HR" dirty="0" smtClean="0"/>
          </a:p>
          <a:p>
            <a:pPr marL="0" indent="0">
              <a:buNone/>
            </a:pPr>
            <a:r>
              <a:rPr lang="hr-HR" dirty="0" smtClean="0"/>
              <a:t>a </a:t>
            </a:r>
            <a:r>
              <a:rPr lang="hr-HR" dirty="0"/>
              <a:t>ako radničko vijeće nije utemeljeno, </a:t>
            </a:r>
            <a:endParaRPr lang="hr-HR" dirty="0" smtClean="0"/>
          </a:p>
          <a:p>
            <a:pPr marL="0" indent="0">
              <a:buNone/>
            </a:pPr>
            <a:r>
              <a:rPr lang="hr-HR" dirty="0" smtClean="0"/>
              <a:t>imenuju </a:t>
            </a:r>
            <a:r>
              <a:rPr lang="hr-HR" dirty="0"/>
              <a:t>ga i opozivaju radnici neposrednim i tajnim glasovanjem, </a:t>
            </a:r>
            <a:endParaRPr lang="hr-HR" dirty="0" smtClean="0"/>
          </a:p>
          <a:p>
            <a:pPr marL="0" indent="0">
              <a:buNone/>
            </a:pPr>
            <a:r>
              <a:rPr lang="hr-HR" dirty="0" smtClean="0"/>
              <a:t>na </a:t>
            </a:r>
            <a:r>
              <a:rPr lang="hr-HR" dirty="0"/>
              <a:t>način propisanim Zakonom o radu za izbor radničkog vijeća koje ima samo jednog člana, a ostalih šest članova imenuje i razrješava:</a:t>
            </a:r>
          </a:p>
          <a:p>
            <a:pPr lvl="0"/>
            <a:r>
              <a:rPr lang="hr-HR" dirty="0"/>
              <a:t>učiteljsko, nastavničko, odnosno odgajateljsko vijeće dva člana iz reda učitelja, nastavnika i stručnih suradnika</a:t>
            </a:r>
          </a:p>
          <a:p>
            <a:pPr lvl="0"/>
            <a:r>
              <a:rPr lang="hr-HR" dirty="0"/>
              <a:t>vijeće roditelja jednog člana iz reda roditelja koji nije radnik škole i</a:t>
            </a:r>
          </a:p>
          <a:p>
            <a:pPr lvl="0"/>
            <a:r>
              <a:rPr lang="hr-HR" dirty="0"/>
              <a:t>osnivač tri člana.</a:t>
            </a:r>
          </a:p>
        </p:txBody>
      </p:sp>
    </p:spTree>
    <p:extLst>
      <p:ext uri="{BB962C8B-B14F-4D97-AF65-F5344CB8AC3E}">
        <p14:creationId xmlns:p14="http://schemas.microsoft.com/office/powerpoint/2010/main" val="251227502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19784"/>
          </a:xfrm>
        </p:spPr>
        <p:txBody>
          <a:bodyPr>
            <a:normAutofit fontScale="90000"/>
          </a:bodyPr>
          <a:lstStyle/>
          <a:p>
            <a:endParaRPr lang="hr-HR" dirty="0"/>
          </a:p>
        </p:txBody>
      </p:sp>
      <p:sp>
        <p:nvSpPr>
          <p:cNvPr id="3" name="Rezervirano mjesto sadržaja 2"/>
          <p:cNvSpPr>
            <a:spLocks noGrp="1"/>
          </p:cNvSpPr>
          <p:nvPr>
            <p:ph idx="1"/>
          </p:nvPr>
        </p:nvSpPr>
        <p:spPr>
          <a:xfrm>
            <a:off x="407324" y="775854"/>
            <a:ext cx="11662756" cy="5878163"/>
          </a:xfrm>
        </p:spPr>
        <p:txBody>
          <a:bodyPr>
            <a:normAutofit fontScale="62500" lnSpcReduction="20000"/>
          </a:bodyPr>
          <a:lstStyle/>
          <a:p>
            <a:pPr lvl="1"/>
            <a:r>
              <a:rPr lang="hr-HR" b="1" dirty="0"/>
              <a:t>Ogledni primjer:  </a:t>
            </a:r>
            <a:endParaRPr lang="hr-HR" sz="2000" dirty="0"/>
          </a:p>
          <a:p>
            <a:r>
              <a:rPr lang="hr-HR" b="1" dirty="0">
                <a:solidFill>
                  <a:srgbClr val="FF0000"/>
                </a:solidFill>
              </a:rPr>
              <a:t>Poziv za sjednicu vijeća </a:t>
            </a:r>
            <a:r>
              <a:rPr lang="hr-HR" b="1" dirty="0" smtClean="0">
                <a:solidFill>
                  <a:srgbClr val="FF0000"/>
                </a:solidFill>
              </a:rPr>
              <a:t>roditelja</a:t>
            </a:r>
            <a:endParaRPr lang="hr-HR" dirty="0">
              <a:solidFill>
                <a:srgbClr val="FF0000"/>
              </a:solidFill>
            </a:endParaRPr>
          </a:p>
          <a:p>
            <a:r>
              <a:rPr lang="hr-HR" dirty="0"/>
              <a:t>OSNOVNA ŠKOLA _________________</a:t>
            </a:r>
          </a:p>
          <a:p>
            <a:r>
              <a:rPr lang="hr-HR" dirty="0"/>
              <a:t>KLASA: </a:t>
            </a:r>
          </a:p>
          <a:p>
            <a:r>
              <a:rPr lang="hr-HR" dirty="0"/>
              <a:t>URBROJ:</a:t>
            </a:r>
          </a:p>
          <a:p>
            <a:r>
              <a:rPr lang="hr-HR" dirty="0" smtClean="0"/>
              <a:t>__________________                                                      </a:t>
            </a:r>
            <a:r>
              <a:rPr lang="hr-HR" dirty="0"/>
              <a:t>P O Z I V   za_________________________</a:t>
            </a:r>
          </a:p>
          <a:p>
            <a:pPr marL="0" indent="0">
              <a:buNone/>
            </a:pPr>
            <a:r>
              <a:rPr lang="hr-HR" dirty="0"/>
              <a:t>                                                             </a:t>
            </a:r>
          </a:p>
          <a:p>
            <a:r>
              <a:rPr lang="hr-HR" dirty="0"/>
              <a:t>Pozivam Vas na sjednicu vijeća roditelja Osnovne </a:t>
            </a:r>
            <a:r>
              <a:rPr lang="hr-HR" dirty="0" err="1"/>
              <a:t>škole</a:t>
            </a:r>
            <a:r>
              <a:rPr lang="hr-HR" dirty="0" err="1" smtClean="0"/>
              <a:t>___koja</a:t>
            </a:r>
            <a:r>
              <a:rPr lang="hr-HR" dirty="0" smtClean="0"/>
              <a:t> </a:t>
            </a:r>
            <a:r>
              <a:rPr lang="hr-HR" dirty="0"/>
              <a:t>će se održati </a:t>
            </a:r>
            <a:r>
              <a:rPr lang="hr-HR" dirty="0" smtClean="0"/>
              <a:t>u _____ </a:t>
            </a:r>
            <a:r>
              <a:rPr lang="hr-HR" dirty="0"/>
              <a:t>dana </a:t>
            </a:r>
            <a:r>
              <a:rPr lang="hr-HR" dirty="0" smtClean="0"/>
              <a:t>______  </a:t>
            </a:r>
            <a:r>
              <a:rPr lang="hr-HR" dirty="0"/>
              <a:t>u ______ sati</a:t>
            </a:r>
            <a:r>
              <a:rPr lang="hr-HR" dirty="0" smtClean="0"/>
              <a:t>.</a:t>
            </a:r>
            <a:endParaRPr lang="hr-HR" dirty="0"/>
          </a:p>
          <a:p>
            <a:r>
              <a:rPr lang="hr-HR" dirty="0"/>
              <a:t>Za sjednicu predlažem sljedeći D N E V N I   R E D</a:t>
            </a:r>
            <a:r>
              <a:rPr lang="hr-HR" dirty="0" smtClean="0"/>
              <a:t>:</a:t>
            </a:r>
            <a:endParaRPr lang="hr-HR" dirty="0"/>
          </a:p>
          <a:p>
            <a:r>
              <a:rPr lang="hr-HR" dirty="0"/>
              <a:t>1.   Provođenje postupka izbora člana školskog odbora iz reda roditelja (predlaganje kandidata i javno glasovanje).</a:t>
            </a:r>
          </a:p>
          <a:p>
            <a:r>
              <a:rPr lang="hr-HR" dirty="0"/>
              <a:t>2.   Donošenje Odluke o imenovanju člana školskog odbora iz reda roditelja.</a:t>
            </a:r>
          </a:p>
          <a:p>
            <a:r>
              <a:rPr lang="hr-HR" dirty="0"/>
              <a:t>       </a:t>
            </a:r>
          </a:p>
          <a:p>
            <a:r>
              <a:rPr lang="hr-HR" dirty="0"/>
              <a:t>Molim Vas da se pozivu odazovete u zakazano vrijeme</a:t>
            </a:r>
            <a:r>
              <a:rPr lang="hr-HR" dirty="0" smtClean="0"/>
              <a:t>.</a:t>
            </a:r>
            <a:endParaRPr lang="hr-HR" dirty="0"/>
          </a:p>
          <a:p>
            <a:r>
              <a:rPr lang="hr-HR" dirty="0"/>
              <a:t>S  poštovanjem.</a:t>
            </a:r>
          </a:p>
          <a:p>
            <a:pPr marL="0" indent="0">
              <a:buNone/>
            </a:pPr>
            <a:r>
              <a:rPr lang="hr-HR" dirty="0" smtClean="0"/>
              <a:t>                                                                                            </a:t>
            </a:r>
            <a:r>
              <a:rPr lang="hr-HR" dirty="0"/>
              <a:t>Predsjednik/</a:t>
            </a:r>
            <a:r>
              <a:rPr lang="hr-HR" dirty="0" err="1"/>
              <a:t>ca</a:t>
            </a:r>
            <a:r>
              <a:rPr lang="hr-HR" dirty="0"/>
              <a:t> vijeća roditelja</a:t>
            </a:r>
          </a:p>
          <a:p>
            <a:r>
              <a:rPr lang="hr-HR" dirty="0"/>
              <a:t> </a:t>
            </a:r>
          </a:p>
          <a:p>
            <a:r>
              <a:rPr lang="hr-HR" dirty="0"/>
              <a:t>                                                                                                    </a:t>
            </a:r>
            <a:r>
              <a:rPr lang="hr-HR" dirty="0" smtClean="0"/>
              <a:t>_______________</a:t>
            </a:r>
            <a:endParaRPr lang="hr-HR" dirty="0"/>
          </a:p>
          <a:p>
            <a:endParaRPr lang="hr-HR" dirty="0"/>
          </a:p>
        </p:txBody>
      </p:sp>
    </p:spTree>
    <p:extLst>
      <p:ext uri="{BB962C8B-B14F-4D97-AF65-F5344CB8AC3E}">
        <p14:creationId xmlns:p14="http://schemas.microsoft.com/office/powerpoint/2010/main" val="14013440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61348"/>
          </a:xfrm>
        </p:spPr>
        <p:txBody>
          <a:bodyPr>
            <a:normAutofit fontScale="90000"/>
          </a:bodyPr>
          <a:lstStyle/>
          <a:p>
            <a:endParaRPr lang="hr-HR" dirty="0"/>
          </a:p>
        </p:txBody>
      </p:sp>
      <p:sp>
        <p:nvSpPr>
          <p:cNvPr id="3" name="Rezervirano mjesto sadržaja 2"/>
          <p:cNvSpPr>
            <a:spLocks noGrp="1"/>
          </p:cNvSpPr>
          <p:nvPr>
            <p:ph idx="1"/>
          </p:nvPr>
        </p:nvSpPr>
        <p:spPr>
          <a:xfrm>
            <a:off x="235527" y="756458"/>
            <a:ext cx="11118273" cy="5420505"/>
          </a:xfrm>
        </p:spPr>
        <p:txBody>
          <a:bodyPr>
            <a:normAutofit fontScale="92500" lnSpcReduction="10000"/>
          </a:bodyPr>
          <a:lstStyle/>
          <a:p>
            <a:r>
              <a:rPr lang="hr-HR" b="1" dirty="0">
                <a:solidFill>
                  <a:srgbClr val="FF0000"/>
                </a:solidFill>
              </a:rPr>
              <a:t>Zapisnik sa sjednice vijeća roditelja     </a:t>
            </a:r>
            <a:r>
              <a:rPr lang="hr-HR" dirty="0"/>
              <a:t> </a:t>
            </a:r>
          </a:p>
          <a:p>
            <a:r>
              <a:rPr lang="hr-HR" b="1" dirty="0"/>
              <a:t>Z A P I S N I </a:t>
            </a:r>
            <a:r>
              <a:rPr lang="hr-HR" b="1" dirty="0" smtClean="0"/>
              <a:t>K</a:t>
            </a:r>
            <a:r>
              <a:rPr lang="hr-HR" dirty="0" smtClean="0"/>
              <a:t> sa </a:t>
            </a:r>
            <a:r>
              <a:rPr lang="hr-HR" dirty="0"/>
              <a:t>sjednice  VIJEĆA RODITELJA Osnovne škole________________, održane </a:t>
            </a:r>
            <a:r>
              <a:rPr lang="hr-HR" dirty="0" smtClean="0"/>
              <a:t>___________ u</a:t>
            </a:r>
            <a:r>
              <a:rPr lang="hr-HR" dirty="0"/>
              <a:t>____________, s početkom </a:t>
            </a:r>
            <a:r>
              <a:rPr lang="hr-HR" dirty="0" err="1"/>
              <a:t>u____sati</a:t>
            </a:r>
            <a:r>
              <a:rPr lang="hr-HR" dirty="0" smtClean="0"/>
              <a:t>.</a:t>
            </a:r>
            <a:r>
              <a:rPr lang="hr-HR" dirty="0"/>
              <a:t> </a:t>
            </a:r>
          </a:p>
          <a:p>
            <a:r>
              <a:rPr lang="hr-HR" dirty="0"/>
              <a:t>Nazočni članovi vijeća roditelja:</a:t>
            </a:r>
          </a:p>
          <a:p>
            <a:r>
              <a:rPr lang="hr-HR" dirty="0"/>
              <a:t>Nenazočni članovi vijeća roditelja: </a:t>
            </a:r>
          </a:p>
          <a:p>
            <a:r>
              <a:rPr lang="hr-HR" dirty="0"/>
              <a:t>Ostali nazočni:</a:t>
            </a:r>
          </a:p>
          <a:p>
            <a:r>
              <a:rPr lang="hr-HR" dirty="0"/>
              <a:t>Zapisničar/ka</a:t>
            </a:r>
            <a:r>
              <a:rPr lang="hr-HR" dirty="0" smtClean="0"/>
              <a:t>:                 </a:t>
            </a:r>
            <a:endParaRPr lang="hr-HR" dirty="0"/>
          </a:p>
          <a:p>
            <a:r>
              <a:rPr lang="hr-HR" dirty="0"/>
              <a:t>Predsjednik/</a:t>
            </a:r>
            <a:r>
              <a:rPr lang="hr-HR" dirty="0" err="1"/>
              <a:t>ca</a:t>
            </a:r>
            <a:r>
              <a:rPr lang="hr-HR" dirty="0"/>
              <a:t> vijeća roditelja gospođa _____________ pozdravila je nazočne članove i otvorila je sjednicu vijeća roditelja. Nakon prozivanja članova vijeća roditelja Osnovne škole_______ utvrdila je da je od ____članova nazočno _____članova. U pozivu za sjednicu članovi Vijeća roditelja primili su prijedlog dnevnog reda. Na sjednici se utvrđuje </a:t>
            </a:r>
            <a:r>
              <a:rPr lang="hr-HR" dirty="0" smtClean="0"/>
              <a:t>sljedeći</a:t>
            </a:r>
            <a:r>
              <a:rPr lang="hr-HR" dirty="0"/>
              <a:t> </a:t>
            </a:r>
          </a:p>
          <a:p>
            <a:r>
              <a:rPr lang="hr-HR" dirty="0"/>
              <a:t>                                                 D N E V N I    R E D:</a:t>
            </a:r>
          </a:p>
          <a:p>
            <a:endParaRPr lang="hr-HR" dirty="0"/>
          </a:p>
        </p:txBody>
      </p:sp>
    </p:spTree>
    <p:extLst>
      <p:ext uri="{BB962C8B-B14F-4D97-AF65-F5344CB8AC3E}">
        <p14:creationId xmlns:p14="http://schemas.microsoft.com/office/powerpoint/2010/main" val="69419533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13177"/>
          </a:xfrm>
        </p:spPr>
        <p:txBody>
          <a:bodyPr>
            <a:normAutofit fontScale="90000"/>
          </a:bodyPr>
          <a:lstStyle/>
          <a:p>
            <a:endParaRPr lang="hr-HR" dirty="0"/>
          </a:p>
        </p:txBody>
      </p:sp>
      <p:sp>
        <p:nvSpPr>
          <p:cNvPr id="3" name="Rezervirano mjesto sadržaja 2"/>
          <p:cNvSpPr>
            <a:spLocks noGrp="1"/>
          </p:cNvSpPr>
          <p:nvPr>
            <p:ph idx="1"/>
          </p:nvPr>
        </p:nvSpPr>
        <p:spPr>
          <a:xfrm>
            <a:off x="0" y="1041009"/>
            <a:ext cx="11732455" cy="5135954"/>
          </a:xfrm>
        </p:spPr>
        <p:txBody>
          <a:bodyPr>
            <a:normAutofit fontScale="92500"/>
          </a:bodyPr>
          <a:lstStyle/>
          <a:p>
            <a:r>
              <a:rPr lang="hr-HR" dirty="0"/>
              <a:t> D N E V N I    R E D</a:t>
            </a:r>
            <a:r>
              <a:rPr lang="hr-HR" dirty="0" smtClean="0"/>
              <a:t>:</a:t>
            </a:r>
            <a:endParaRPr lang="hr-HR" dirty="0"/>
          </a:p>
          <a:p>
            <a:pPr lvl="0"/>
            <a:r>
              <a:rPr lang="hr-HR" dirty="0"/>
              <a:t>Provođenje postupka izbora jednog člana školskog odbora iz reda  roditelja.  </a:t>
            </a:r>
          </a:p>
          <a:p>
            <a:pPr lvl="0"/>
            <a:r>
              <a:rPr lang="hr-HR" dirty="0"/>
              <a:t>Donošenje Odluke o imenovanju jednog člana školskog odbora iz reda roditelja Osnovne škole </a:t>
            </a:r>
            <a:r>
              <a:rPr lang="hr-HR" dirty="0" smtClean="0"/>
              <a:t>__</a:t>
            </a:r>
            <a:endParaRPr lang="hr-HR" dirty="0"/>
          </a:p>
          <a:p>
            <a:r>
              <a:rPr lang="hr-HR" dirty="0"/>
              <a:t>Predloženi dnevni red  vijeće roditelja je jednoglasno usvojilo</a:t>
            </a:r>
            <a:r>
              <a:rPr lang="hr-HR" dirty="0" smtClean="0"/>
              <a:t>.</a:t>
            </a:r>
            <a:endParaRPr lang="hr-HR" dirty="0"/>
          </a:p>
          <a:p>
            <a:r>
              <a:rPr lang="hr-HR" b="1" dirty="0"/>
              <a:t>1. Provođenje postupka izbora jednog člana školskog odbora iz reda  roditelja </a:t>
            </a:r>
            <a:r>
              <a:rPr lang="hr-HR" b="1" dirty="0" smtClean="0"/>
              <a:t>    </a:t>
            </a:r>
            <a:endParaRPr lang="hr-HR" dirty="0"/>
          </a:p>
          <a:p>
            <a:r>
              <a:rPr lang="hr-HR" dirty="0"/>
              <a:t>Ravnatelj škole _________ upoznao je vijeće roditelja s činjenicom da mandat školskom odboru isteče dana _______. Stoga vijeće roditelja treba imenovati jednog člana školskog odbora iz reda roditelja učenika škole koji nije radnik škole. </a:t>
            </a:r>
            <a:endParaRPr lang="hr-HR" dirty="0" smtClean="0"/>
          </a:p>
          <a:p>
            <a:r>
              <a:rPr lang="hr-HR" dirty="0" smtClean="0"/>
              <a:t>Ukratko </a:t>
            </a:r>
            <a:r>
              <a:rPr lang="hr-HR" dirty="0"/>
              <a:t>je upoznao vijeće roditelja o načinu provođenja postupka izbora članova školskog odbora s odredbama Zakona o odgoju i obrazovanju u osnovnoj i srednjoj školi  i odredbama Statuta naše škole. </a:t>
            </a:r>
          </a:p>
        </p:txBody>
      </p:sp>
    </p:spTree>
    <p:extLst>
      <p:ext uri="{BB962C8B-B14F-4D97-AF65-F5344CB8AC3E}">
        <p14:creationId xmlns:p14="http://schemas.microsoft.com/office/powerpoint/2010/main" val="12165164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267921"/>
          </a:xfrm>
        </p:spPr>
        <p:txBody>
          <a:bodyPr>
            <a:normAutofit fontScale="90000"/>
          </a:bodyPr>
          <a:lstStyle/>
          <a:p>
            <a:endParaRPr lang="hr-HR" dirty="0"/>
          </a:p>
        </p:txBody>
      </p:sp>
      <p:sp>
        <p:nvSpPr>
          <p:cNvPr id="3" name="Rezervirano mjesto sadržaja 2"/>
          <p:cNvSpPr>
            <a:spLocks noGrp="1"/>
          </p:cNvSpPr>
          <p:nvPr>
            <p:ph idx="1"/>
          </p:nvPr>
        </p:nvSpPr>
        <p:spPr>
          <a:xfrm>
            <a:off x="225083" y="1167618"/>
            <a:ext cx="11535508" cy="5444197"/>
          </a:xfrm>
        </p:spPr>
        <p:txBody>
          <a:bodyPr>
            <a:normAutofit/>
          </a:bodyPr>
          <a:lstStyle/>
          <a:p>
            <a:r>
              <a:rPr lang="hr-HR" dirty="0"/>
              <a:t>Predložio je vijeću roditelja da provede postupak izbora jednog člana školskog odbora iz reda roditelja  na način propisan statutom škole i donose odluku o imenovanju jednog člana školskog odbora iz reda roditelja učenika škole.</a:t>
            </a:r>
          </a:p>
          <a:p>
            <a:r>
              <a:rPr lang="hr-HR" dirty="0"/>
              <a:t>Prema članku ___Statuta škole o prijedlogu i imenovanju jednog člana školskog odbora iz reda roditelja odlučuju roditelji, članovi vijeća roditelja na sjednici vijeća roditelja javno, dizanjem ruke. Kandidat za člana školskog odbora je roditelj koji je dobio najveći broj glasova nazočnih članova vijeća roditelja. Ako dva ili više kandidata za člana školskog odbora dobiju isti najveći broj glasovanja, glasovanje za te kandidate se ponavlja sve dok jedan od kandidata ne dobije veći broj glasova.</a:t>
            </a:r>
            <a:r>
              <a:rPr lang="hr-HR" b="1" dirty="0"/>
              <a:t>                                                </a:t>
            </a:r>
            <a:endParaRPr lang="hr-HR" dirty="0"/>
          </a:p>
          <a:p>
            <a:r>
              <a:rPr lang="hr-HR" dirty="0"/>
              <a:t>Prelazi se na postupak predlaganja kandidata.</a:t>
            </a:r>
          </a:p>
          <a:p>
            <a:endParaRPr lang="hr-HR" dirty="0"/>
          </a:p>
        </p:txBody>
      </p:sp>
    </p:spTree>
    <p:extLst>
      <p:ext uri="{BB962C8B-B14F-4D97-AF65-F5344CB8AC3E}">
        <p14:creationId xmlns:p14="http://schemas.microsoft.com/office/powerpoint/2010/main" val="22555982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05930"/>
          </a:xfrm>
        </p:spPr>
        <p:txBody>
          <a:bodyPr>
            <a:normAutofit fontScale="90000"/>
          </a:bodyPr>
          <a:lstStyle/>
          <a:p>
            <a:endParaRPr lang="hr-HR" dirty="0"/>
          </a:p>
        </p:txBody>
      </p:sp>
      <p:sp>
        <p:nvSpPr>
          <p:cNvPr id="3" name="Rezervirano mjesto sadržaja 2"/>
          <p:cNvSpPr>
            <a:spLocks noGrp="1"/>
          </p:cNvSpPr>
          <p:nvPr>
            <p:ph idx="1"/>
          </p:nvPr>
        </p:nvSpPr>
        <p:spPr>
          <a:xfrm>
            <a:off x="168813" y="623456"/>
            <a:ext cx="11690252" cy="5974292"/>
          </a:xfrm>
        </p:spPr>
        <p:txBody>
          <a:bodyPr>
            <a:normAutofit fontScale="77500" lnSpcReduction="20000"/>
          </a:bodyPr>
          <a:lstStyle/>
          <a:p>
            <a:r>
              <a:rPr lang="hr-HR" dirty="0"/>
              <a:t> Za člana školskog odbora iz reda roditelja predloženi su sljedeći kandidati:</a:t>
            </a:r>
          </a:p>
          <a:p>
            <a:r>
              <a:rPr lang="hr-HR" dirty="0"/>
              <a:t>        1.______________________</a:t>
            </a:r>
          </a:p>
          <a:p>
            <a:r>
              <a:rPr lang="hr-HR" dirty="0"/>
              <a:t>        2.______________________.</a:t>
            </a:r>
          </a:p>
          <a:p>
            <a:r>
              <a:rPr lang="hr-HR" dirty="0"/>
              <a:t>Kandidati su se izjasnili da prihvaćaju kandidature za člana školskog odbora iz reda roditelja.</a:t>
            </a:r>
          </a:p>
          <a:p>
            <a:r>
              <a:rPr lang="hr-HR" dirty="0"/>
              <a:t>Prelazi se na postupak glasova.  Prema Statutu glasovanje je javno.</a:t>
            </a:r>
          </a:p>
          <a:p>
            <a:r>
              <a:rPr lang="hr-HR" dirty="0"/>
              <a:t>Nakon prebrojavanja  glasovanja  predsjednica vijeća roditelja utvrdila je da  su  predloženi kandidati dobili sljedeći broj glasova:</a:t>
            </a:r>
          </a:p>
          <a:p>
            <a:r>
              <a:rPr lang="hr-HR" dirty="0"/>
              <a:t>        1.____________________, __________glasova</a:t>
            </a:r>
          </a:p>
          <a:p>
            <a:r>
              <a:rPr lang="hr-HR" dirty="0"/>
              <a:t>        2.____________________,___________glasova.</a:t>
            </a:r>
          </a:p>
          <a:p>
            <a:r>
              <a:rPr lang="hr-HR" dirty="0"/>
              <a:t>Za člana školskog odbora iz reda roditelja izabran/ je kandidat/</a:t>
            </a:r>
            <a:r>
              <a:rPr lang="hr-HR" dirty="0" err="1"/>
              <a:t>kinja</a:t>
            </a:r>
            <a:r>
              <a:rPr lang="hr-HR" dirty="0" smtClean="0"/>
              <a:t>:____________________  </a:t>
            </a:r>
            <a:endParaRPr lang="hr-HR" dirty="0"/>
          </a:p>
          <a:p>
            <a:r>
              <a:rPr lang="hr-HR" b="1" dirty="0"/>
              <a:t>2. Donošenje Odluke o imenovanju jednog člana školskog odbora iz reda roditelja Osnovne škole </a:t>
            </a:r>
            <a:r>
              <a:rPr lang="hr-HR" b="1" dirty="0" smtClean="0"/>
              <a:t>_____________________</a:t>
            </a:r>
            <a:endParaRPr lang="hr-HR" dirty="0"/>
          </a:p>
          <a:p>
            <a:r>
              <a:rPr lang="hr-HR" dirty="0"/>
              <a:t>Na temelju članka 119., stavka 1., podstavka 2. Zakona o odgoju i obrazovanju u osnovnoj i srednjoj školi (Narodne novine br. 87/08, 86/09, 92/10, 105/10, 90/11, 16/12, 86/12, 94/13, 152/14, 7/17, 68/18, 98/19 i 64/20) i članka ___ Statuta Osnovne škole _________vijeća roditelja  na sjednici održanoj dana ______________donosi </a:t>
            </a:r>
            <a:r>
              <a:rPr lang="hr-HR" b="1" dirty="0"/>
              <a:t> </a:t>
            </a:r>
            <a:endParaRPr lang="hr-HR" dirty="0"/>
          </a:p>
          <a:p>
            <a:pPr marL="0" indent="0" algn="ctr">
              <a:buNone/>
            </a:pPr>
            <a:r>
              <a:rPr lang="hr-HR" b="1" dirty="0"/>
              <a:t>O D L U K </a:t>
            </a:r>
            <a:r>
              <a:rPr lang="hr-HR" b="1" dirty="0" smtClean="0"/>
              <a:t>U</a:t>
            </a:r>
            <a:r>
              <a:rPr lang="hr-HR" dirty="0" smtClean="0"/>
              <a:t> </a:t>
            </a:r>
            <a:r>
              <a:rPr lang="hr-HR" b="1" dirty="0" smtClean="0"/>
              <a:t>o </a:t>
            </a:r>
            <a:r>
              <a:rPr lang="hr-HR" b="1" dirty="0"/>
              <a:t>imenovanju  člana školskog odbora iz reda roditelja</a:t>
            </a:r>
            <a:endParaRPr lang="hr-HR" dirty="0"/>
          </a:p>
          <a:p>
            <a:pPr marL="0" indent="0">
              <a:buNone/>
            </a:pPr>
            <a:r>
              <a:rPr lang="hr-HR" b="1" dirty="0"/>
              <a:t> </a:t>
            </a:r>
            <a:endParaRPr lang="hr-HR" dirty="0"/>
          </a:p>
        </p:txBody>
      </p:sp>
    </p:spTree>
    <p:extLst>
      <p:ext uri="{BB962C8B-B14F-4D97-AF65-F5344CB8AC3E}">
        <p14:creationId xmlns:p14="http://schemas.microsoft.com/office/powerpoint/2010/main" val="388615578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78220"/>
          </a:xfrm>
        </p:spPr>
        <p:txBody>
          <a:bodyPr>
            <a:normAutofit fontScale="90000"/>
          </a:bodyPr>
          <a:lstStyle/>
          <a:p>
            <a:endParaRPr lang="hr-HR" dirty="0"/>
          </a:p>
        </p:txBody>
      </p:sp>
      <p:sp>
        <p:nvSpPr>
          <p:cNvPr id="3" name="Rezervirano mjesto sadržaja 2"/>
          <p:cNvSpPr>
            <a:spLocks noGrp="1"/>
          </p:cNvSpPr>
          <p:nvPr>
            <p:ph idx="1"/>
          </p:nvPr>
        </p:nvSpPr>
        <p:spPr>
          <a:xfrm>
            <a:off x="651164" y="762000"/>
            <a:ext cx="10702636" cy="5414963"/>
          </a:xfrm>
        </p:spPr>
        <p:txBody>
          <a:bodyPr>
            <a:normAutofit fontScale="70000" lnSpcReduction="20000"/>
          </a:bodyPr>
          <a:lstStyle/>
          <a:p>
            <a:pPr algn="ctr"/>
            <a:r>
              <a:rPr lang="hr-HR" b="1" dirty="0"/>
              <a:t>O D L U K </a:t>
            </a:r>
            <a:r>
              <a:rPr lang="hr-HR" b="1" dirty="0" smtClean="0"/>
              <a:t>U</a:t>
            </a:r>
            <a:r>
              <a:rPr lang="hr-HR" dirty="0" smtClean="0"/>
              <a:t> </a:t>
            </a:r>
            <a:r>
              <a:rPr lang="hr-HR" b="1" dirty="0" smtClean="0"/>
              <a:t>o </a:t>
            </a:r>
            <a:r>
              <a:rPr lang="hr-HR" b="1" dirty="0"/>
              <a:t>imenovanju  člana školskog odbora iz reda </a:t>
            </a:r>
            <a:r>
              <a:rPr lang="hr-HR" b="1" dirty="0" smtClean="0"/>
              <a:t>roditelja</a:t>
            </a:r>
            <a:r>
              <a:rPr lang="hr-HR" dirty="0" smtClean="0"/>
              <a:t>                                                       </a:t>
            </a:r>
            <a:endParaRPr lang="hr-HR" dirty="0"/>
          </a:p>
          <a:p>
            <a:r>
              <a:rPr lang="hr-HR" dirty="0"/>
              <a:t>Za člana školskog odbora Osnovne škole_____________,______ iz reda roditelja imenuje se</a:t>
            </a:r>
            <a:r>
              <a:rPr lang="hr-HR" dirty="0" smtClean="0"/>
              <a:t>:</a:t>
            </a:r>
            <a:r>
              <a:rPr lang="hr-HR" dirty="0"/>
              <a:t> </a:t>
            </a:r>
          </a:p>
          <a:p>
            <a:r>
              <a:rPr lang="hr-HR" dirty="0"/>
              <a:t>1. ________________________ </a:t>
            </a:r>
            <a:r>
              <a:rPr lang="hr-HR" dirty="0" smtClean="0"/>
              <a:t>.                                                                     </a:t>
            </a:r>
            <a:r>
              <a:rPr lang="hr-HR" dirty="0"/>
              <a:t> </a:t>
            </a:r>
          </a:p>
          <a:p>
            <a:r>
              <a:rPr lang="hr-HR" dirty="0"/>
              <a:t>Mandat imenovanom članu školskog odbora je četiri godine, a počinje teći od dana konstituiranja školskog odbora</a:t>
            </a:r>
            <a:r>
              <a:rPr lang="hr-HR" dirty="0" smtClean="0"/>
              <a:t>. </a:t>
            </a:r>
            <a:endParaRPr lang="hr-HR" dirty="0"/>
          </a:p>
          <a:p>
            <a:r>
              <a:rPr lang="hr-HR" dirty="0"/>
              <a:t>Zaključeno s radom </a:t>
            </a:r>
            <a:r>
              <a:rPr lang="hr-HR" dirty="0" err="1"/>
              <a:t>u_____sati</a:t>
            </a:r>
            <a:r>
              <a:rPr lang="hr-HR" dirty="0"/>
              <a:t>.</a:t>
            </a:r>
          </a:p>
          <a:p>
            <a:pPr marL="0" indent="0">
              <a:buNone/>
            </a:pPr>
            <a:endParaRPr lang="hr-HR" dirty="0"/>
          </a:p>
          <a:p>
            <a:r>
              <a:rPr lang="hr-HR" dirty="0"/>
              <a:t>  Zapisničar:                                                            Predsjednica vijeća roditelja:</a:t>
            </a:r>
          </a:p>
          <a:p>
            <a:r>
              <a:rPr lang="hr-HR" dirty="0"/>
              <a:t> </a:t>
            </a:r>
          </a:p>
          <a:p>
            <a:r>
              <a:rPr lang="hr-HR" dirty="0"/>
              <a:t> ___________                                                                     ________________</a:t>
            </a:r>
          </a:p>
          <a:p>
            <a:pPr marL="0" indent="0">
              <a:buNone/>
            </a:pPr>
            <a:endParaRPr lang="hr-HR" dirty="0"/>
          </a:p>
          <a:p>
            <a:r>
              <a:rPr lang="hr-HR" dirty="0"/>
              <a:t>KLASA: </a:t>
            </a:r>
          </a:p>
          <a:p>
            <a:r>
              <a:rPr lang="hr-HR" dirty="0"/>
              <a:t>URBROJ:</a:t>
            </a:r>
          </a:p>
          <a:p>
            <a:r>
              <a:rPr lang="hr-HR" dirty="0"/>
              <a:t>_____________, __________</a:t>
            </a:r>
          </a:p>
          <a:p>
            <a:r>
              <a:rPr lang="hr-HR" dirty="0"/>
              <a:t> </a:t>
            </a:r>
          </a:p>
          <a:p>
            <a:endParaRPr lang="hr-HR" dirty="0"/>
          </a:p>
        </p:txBody>
      </p:sp>
    </p:spTree>
    <p:extLst>
      <p:ext uri="{BB962C8B-B14F-4D97-AF65-F5344CB8AC3E}">
        <p14:creationId xmlns:p14="http://schemas.microsoft.com/office/powerpoint/2010/main" val="7882814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50511"/>
          </a:xfrm>
        </p:spPr>
        <p:txBody>
          <a:bodyPr>
            <a:normAutofit fontScale="90000"/>
          </a:bodyPr>
          <a:lstStyle/>
          <a:p>
            <a:endParaRPr lang="hr-HR" dirty="0"/>
          </a:p>
        </p:txBody>
      </p:sp>
      <p:sp>
        <p:nvSpPr>
          <p:cNvPr id="3" name="Rezervirano mjesto sadržaja 2"/>
          <p:cNvSpPr>
            <a:spLocks noGrp="1"/>
          </p:cNvSpPr>
          <p:nvPr>
            <p:ph idx="1"/>
          </p:nvPr>
        </p:nvSpPr>
        <p:spPr>
          <a:xfrm>
            <a:off x="225083" y="748144"/>
            <a:ext cx="11788726" cy="6109855"/>
          </a:xfrm>
        </p:spPr>
        <p:txBody>
          <a:bodyPr>
            <a:normAutofit fontScale="62500" lnSpcReduction="20000"/>
          </a:bodyPr>
          <a:lstStyle/>
          <a:p>
            <a:r>
              <a:rPr lang="hr-HR" b="1" dirty="0">
                <a:solidFill>
                  <a:srgbClr val="FF0000"/>
                </a:solidFill>
              </a:rPr>
              <a:t>Donošenje Odluke o imenovanju jednog člana školskog odbora iz reda roditelja Osnovne škole </a:t>
            </a:r>
            <a:r>
              <a:rPr lang="hr-HR" b="1" dirty="0" smtClean="0"/>
              <a:t>_____________________</a:t>
            </a:r>
            <a:r>
              <a:rPr lang="hr-HR" dirty="0"/>
              <a:t> </a:t>
            </a:r>
          </a:p>
          <a:p>
            <a:r>
              <a:rPr lang="hr-HR" dirty="0"/>
              <a:t>Na temelju članka 119., stavka 1., podstavka 2. Zakona o odgoju i obrazovanju u osnovnoj i srednjoj školi (Narodne novine br. 87/08, 86/09, 92/10, 105/10, 90/11, 16/12, 86/12, 94/13, 152/14, 7/17, 68/18, 98/19 i 64/20) i članka ___ Statuta Osnovne škole _________vijeća roditelja  na sjednici održanoj donosi </a:t>
            </a:r>
          </a:p>
          <a:p>
            <a:r>
              <a:rPr lang="hr-HR" b="1" dirty="0"/>
              <a:t>O D L U K </a:t>
            </a:r>
            <a:r>
              <a:rPr lang="hr-HR" b="1" dirty="0" smtClean="0"/>
              <a:t>U</a:t>
            </a:r>
            <a:r>
              <a:rPr lang="hr-HR" dirty="0" smtClean="0"/>
              <a:t> </a:t>
            </a:r>
            <a:r>
              <a:rPr lang="hr-HR" b="1" dirty="0" smtClean="0"/>
              <a:t>o </a:t>
            </a:r>
            <a:r>
              <a:rPr lang="hr-HR" b="1" dirty="0"/>
              <a:t>imenovanju člana školskog odbora iz reda </a:t>
            </a:r>
            <a:r>
              <a:rPr lang="hr-HR" b="1" dirty="0" smtClean="0"/>
              <a:t>roditelja</a:t>
            </a:r>
            <a:r>
              <a:rPr lang="hr-HR" dirty="0" smtClean="0"/>
              <a:t>    </a:t>
            </a:r>
          </a:p>
          <a:p>
            <a:pPr algn="ctr"/>
            <a:r>
              <a:rPr lang="hr-HR" dirty="0" smtClean="0"/>
              <a:t>I.                                                          </a:t>
            </a:r>
            <a:endParaRPr lang="hr-HR" dirty="0"/>
          </a:p>
          <a:p>
            <a:r>
              <a:rPr lang="hr-HR" dirty="0"/>
              <a:t>Za člana školskog odbora Osnovne škole_____________,______ iz reda roditelja imenuje se</a:t>
            </a:r>
            <a:r>
              <a:rPr lang="hr-HR" dirty="0" smtClean="0"/>
              <a:t>:</a:t>
            </a:r>
            <a:r>
              <a:rPr lang="hr-HR" dirty="0"/>
              <a:t> </a:t>
            </a:r>
          </a:p>
          <a:p>
            <a:r>
              <a:rPr lang="hr-HR" dirty="0"/>
              <a:t> 1. ________________________ </a:t>
            </a:r>
            <a:r>
              <a:rPr lang="hr-HR" dirty="0" smtClean="0"/>
              <a:t>.</a:t>
            </a:r>
            <a:r>
              <a:rPr lang="hr-HR" dirty="0"/>
              <a:t> </a:t>
            </a:r>
          </a:p>
          <a:p>
            <a:pPr marL="0" indent="0" algn="ctr">
              <a:buNone/>
            </a:pPr>
            <a:r>
              <a:rPr lang="hr-HR" dirty="0"/>
              <a:t>           </a:t>
            </a:r>
            <a:r>
              <a:rPr lang="hr-HR" dirty="0" smtClean="0"/>
              <a:t>II.</a:t>
            </a:r>
            <a:r>
              <a:rPr lang="hr-HR" dirty="0"/>
              <a:t> </a:t>
            </a:r>
          </a:p>
          <a:p>
            <a:r>
              <a:rPr lang="hr-HR" dirty="0"/>
              <a:t>Mandat imenovanom članu školskog odbora je četiri godine, a počinje teći od dana konstituiranja školskog odbora</a:t>
            </a:r>
            <a:r>
              <a:rPr lang="hr-HR" dirty="0" smtClean="0"/>
              <a:t>. </a:t>
            </a:r>
            <a:endParaRPr lang="hr-HR" dirty="0"/>
          </a:p>
          <a:p>
            <a:r>
              <a:rPr lang="hr-HR" dirty="0"/>
              <a:t>Zaključeno s radom u _____ sati.</a:t>
            </a:r>
          </a:p>
          <a:p>
            <a:pPr marL="0" indent="0">
              <a:buNone/>
            </a:pPr>
            <a:endParaRPr lang="hr-HR" dirty="0"/>
          </a:p>
          <a:p>
            <a:r>
              <a:rPr lang="hr-HR" dirty="0"/>
              <a:t>  Zapisničar:                                                            Predsjednica vijeća roditelja</a:t>
            </a:r>
            <a:r>
              <a:rPr lang="hr-HR" dirty="0" smtClean="0"/>
              <a:t>:</a:t>
            </a:r>
            <a:r>
              <a:rPr lang="hr-HR" dirty="0"/>
              <a:t> </a:t>
            </a:r>
          </a:p>
          <a:p>
            <a:r>
              <a:rPr lang="hr-HR" dirty="0"/>
              <a:t> ___________                                                                     ________________</a:t>
            </a:r>
          </a:p>
          <a:p>
            <a:pPr marL="0" indent="0">
              <a:buNone/>
            </a:pPr>
            <a:endParaRPr lang="hr-HR" dirty="0"/>
          </a:p>
          <a:p>
            <a:r>
              <a:rPr lang="hr-HR" dirty="0"/>
              <a:t>KLASA: </a:t>
            </a:r>
          </a:p>
          <a:p>
            <a:r>
              <a:rPr lang="hr-HR" dirty="0"/>
              <a:t>URBROJ:</a:t>
            </a:r>
          </a:p>
          <a:p>
            <a:r>
              <a:rPr lang="hr-HR" dirty="0"/>
              <a:t>_____________, </a:t>
            </a:r>
            <a:r>
              <a:rPr lang="hr-HR" dirty="0" smtClean="0"/>
              <a:t>__________</a:t>
            </a:r>
            <a:r>
              <a:rPr lang="hr-HR" b="1" dirty="0"/>
              <a:t> </a:t>
            </a:r>
            <a:endParaRPr lang="hr-HR" dirty="0"/>
          </a:p>
          <a:p>
            <a:endParaRPr lang="hr-HR" dirty="0"/>
          </a:p>
        </p:txBody>
      </p:sp>
    </p:spTree>
    <p:extLst>
      <p:ext uri="{BB962C8B-B14F-4D97-AF65-F5344CB8AC3E}">
        <p14:creationId xmlns:p14="http://schemas.microsoft.com/office/powerpoint/2010/main" val="17613757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75202"/>
          </a:xfrm>
        </p:spPr>
        <p:txBody>
          <a:bodyPr>
            <a:normAutofit fontScale="90000"/>
          </a:bodyPr>
          <a:lstStyle/>
          <a:p>
            <a:endParaRPr lang="hr-HR" dirty="0"/>
          </a:p>
        </p:txBody>
      </p:sp>
      <p:sp>
        <p:nvSpPr>
          <p:cNvPr id="3" name="Rezervirano mjesto sadržaja 2"/>
          <p:cNvSpPr>
            <a:spLocks noGrp="1"/>
          </p:cNvSpPr>
          <p:nvPr>
            <p:ph idx="1"/>
          </p:nvPr>
        </p:nvSpPr>
        <p:spPr>
          <a:xfrm>
            <a:off x="838200" y="540328"/>
            <a:ext cx="10515600" cy="5636635"/>
          </a:xfrm>
        </p:spPr>
        <p:txBody>
          <a:bodyPr>
            <a:normAutofit fontScale="77500" lnSpcReduction="20000"/>
          </a:bodyPr>
          <a:lstStyle/>
          <a:p>
            <a:r>
              <a:rPr lang="hr-HR" b="1" dirty="0"/>
              <a:t>Zapisnik s 1. konstituirajuće sjednice školskog odbora  </a:t>
            </a:r>
            <a:endParaRPr lang="hr-HR" dirty="0"/>
          </a:p>
          <a:p>
            <a:pPr marL="0" indent="0">
              <a:buNone/>
            </a:pPr>
            <a:r>
              <a:rPr lang="hr-HR" b="1" dirty="0"/>
              <a:t> </a:t>
            </a:r>
            <a:endParaRPr lang="hr-HR" dirty="0"/>
          </a:p>
          <a:p>
            <a:pPr marL="0" indent="0">
              <a:buNone/>
            </a:pPr>
            <a:r>
              <a:rPr lang="hr-HR" dirty="0"/>
              <a:t>           </a:t>
            </a:r>
            <a:r>
              <a:rPr lang="hr-HR" b="1" dirty="0"/>
              <a:t>                   Z A P I S N I </a:t>
            </a:r>
            <a:r>
              <a:rPr lang="hr-HR" b="1" dirty="0" smtClean="0"/>
              <a:t>K</a:t>
            </a:r>
            <a:r>
              <a:rPr lang="hr-HR" dirty="0" smtClean="0"/>
              <a:t> </a:t>
            </a:r>
          </a:p>
          <a:p>
            <a:pPr marL="0" indent="0">
              <a:buNone/>
            </a:pPr>
            <a:r>
              <a:rPr lang="hr-HR" b="1" dirty="0" smtClean="0"/>
              <a:t>s </a:t>
            </a:r>
            <a:r>
              <a:rPr lang="hr-HR" b="1" dirty="0"/>
              <a:t>1. konstituirajuće sjednice školskog odbora Osnovne škole______________</a:t>
            </a:r>
            <a:r>
              <a:rPr lang="hr-HR" dirty="0"/>
              <a:t>_, održane</a:t>
            </a:r>
          </a:p>
          <a:p>
            <a:pPr marL="0" indent="0">
              <a:buNone/>
            </a:pPr>
            <a:r>
              <a:rPr lang="hr-HR" dirty="0" smtClean="0"/>
              <a:t>dana_______u </a:t>
            </a:r>
            <a:r>
              <a:rPr lang="hr-HR" dirty="0"/>
              <a:t>________škole s početkom rada u ____sati</a:t>
            </a:r>
            <a:r>
              <a:rPr lang="hr-HR" dirty="0" smtClean="0"/>
              <a:t>.</a:t>
            </a:r>
            <a:endParaRPr lang="hr-HR" dirty="0"/>
          </a:p>
          <a:p>
            <a:r>
              <a:rPr lang="hr-HR" b="1" dirty="0"/>
              <a:t>Nazočni članovi školskog odbora:</a:t>
            </a:r>
            <a:endParaRPr lang="hr-HR" dirty="0"/>
          </a:p>
          <a:p>
            <a:r>
              <a:rPr lang="hr-HR" b="1" dirty="0"/>
              <a:t>Nenazočni članovi školskog odbora:</a:t>
            </a:r>
            <a:endParaRPr lang="hr-HR" dirty="0"/>
          </a:p>
          <a:p>
            <a:r>
              <a:rPr lang="hr-HR" b="1" dirty="0"/>
              <a:t>Ostali nazočni:</a:t>
            </a:r>
            <a:endParaRPr lang="hr-HR" dirty="0"/>
          </a:p>
          <a:p>
            <a:r>
              <a:rPr lang="hr-HR" b="1" dirty="0"/>
              <a:t>Zapisničar/ka:</a:t>
            </a:r>
            <a:endParaRPr lang="hr-HR" dirty="0"/>
          </a:p>
          <a:p>
            <a:pPr marL="0" indent="0">
              <a:buNone/>
            </a:pPr>
            <a:endParaRPr lang="hr-HR" dirty="0"/>
          </a:p>
          <a:p>
            <a:r>
              <a:rPr lang="hr-HR" dirty="0"/>
              <a:t>Ravnatelj škole _____________pozdravio je nazočne i otvorio 1. konstituirajuću sjednicu školskog odbora. Utvrdio je da su nazočni svi članovi školskog odbora. </a:t>
            </a:r>
          </a:p>
          <a:p>
            <a:r>
              <a:rPr lang="hr-HR" dirty="0"/>
              <a:t>Upoznao je  nazočne  da  sukladno odredbi članka 119., stavka 7. Zakona o odgoju i obrazovanju u osnovnoj i srednjoj školi i članka ____ Statuta Osnovne škole__________   konstituirajuću sjednicu školskog odbora do izbora predsjednika školskog odbora vodi najstariji član školskog odbora. Utvrđuje da je predsjedatelj sjednice______________. </a:t>
            </a:r>
          </a:p>
        </p:txBody>
      </p:sp>
    </p:spTree>
    <p:extLst>
      <p:ext uri="{BB962C8B-B14F-4D97-AF65-F5344CB8AC3E}">
        <p14:creationId xmlns:p14="http://schemas.microsoft.com/office/powerpoint/2010/main" val="14929614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216766"/>
          </a:xfrm>
        </p:spPr>
        <p:txBody>
          <a:bodyPr>
            <a:normAutofit fontScale="90000"/>
          </a:bodyPr>
          <a:lstStyle/>
          <a:p>
            <a:endParaRPr lang="hr-HR" dirty="0"/>
          </a:p>
        </p:txBody>
      </p:sp>
      <p:sp>
        <p:nvSpPr>
          <p:cNvPr id="3" name="Rezervirano mjesto sadržaja 2"/>
          <p:cNvSpPr>
            <a:spLocks noGrp="1"/>
          </p:cNvSpPr>
          <p:nvPr>
            <p:ph idx="1"/>
          </p:nvPr>
        </p:nvSpPr>
        <p:spPr>
          <a:xfrm>
            <a:off x="193963" y="1233055"/>
            <a:ext cx="11776363" cy="4943908"/>
          </a:xfrm>
        </p:spPr>
        <p:txBody>
          <a:bodyPr>
            <a:normAutofit lnSpcReduction="10000"/>
          </a:bodyPr>
          <a:lstStyle/>
          <a:p>
            <a:r>
              <a:rPr lang="hr-HR" dirty="0"/>
              <a:t>Predsjedatelj sjednice preuzeo je daljnje vođenje konstituirajuće sjednice školskog odbora. Utvrdilo je da je na sjednici nazočno 7 članova od ukupno 7 članova školskog odbora. Predložilo je da se utvrdi konačni dnevni red 1. konstituirajuće sjednice</a:t>
            </a:r>
            <a:r>
              <a:rPr lang="hr-HR" dirty="0" smtClean="0"/>
              <a:t>.                  </a:t>
            </a:r>
            <a:endParaRPr lang="hr-HR" dirty="0"/>
          </a:p>
          <a:p>
            <a:pPr marL="0" indent="0">
              <a:buNone/>
            </a:pPr>
            <a:r>
              <a:rPr lang="hr-HR" dirty="0" smtClean="0"/>
              <a:t>    Na </a:t>
            </a:r>
            <a:r>
              <a:rPr lang="hr-HR" dirty="0"/>
              <a:t>sjednici se utvrđuje </a:t>
            </a:r>
            <a:r>
              <a:rPr lang="hr-HR" dirty="0" smtClean="0"/>
              <a:t>sljedeći</a:t>
            </a:r>
            <a:endParaRPr lang="hr-HR" dirty="0"/>
          </a:p>
          <a:p>
            <a:pPr marL="0" indent="0">
              <a:buNone/>
            </a:pPr>
            <a:r>
              <a:rPr lang="hr-HR" b="1" dirty="0"/>
              <a:t>                                     D N E V N I    R E D : </a:t>
            </a:r>
            <a:endParaRPr lang="hr-HR" dirty="0"/>
          </a:p>
          <a:p>
            <a:pPr marL="0" indent="0">
              <a:buNone/>
            </a:pPr>
            <a:endParaRPr lang="hr-HR" dirty="0"/>
          </a:p>
          <a:p>
            <a:r>
              <a:rPr lang="hr-HR" dirty="0"/>
              <a:t>             1. Izvješće o imenovanju članova školskog odbora </a:t>
            </a:r>
          </a:p>
          <a:p>
            <a:r>
              <a:rPr lang="hr-HR" dirty="0"/>
              <a:t>             2. Izbor predsjednika i zamjenika predsjednika  školskog odbora.</a:t>
            </a:r>
          </a:p>
          <a:p>
            <a:pPr marL="0" indent="0">
              <a:buNone/>
            </a:pPr>
            <a:endParaRPr lang="hr-HR" dirty="0"/>
          </a:p>
          <a:p>
            <a:r>
              <a:rPr lang="hr-HR" dirty="0"/>
              <a:t>Nazočni članovi predloženi dnevni red jednoglasno su usvojili. </a:t>
            </a:r>
          </a:p>
          <a:p>
            <a:endParaRPr lang="hr-HR" dirty="0"/>
          </a:p>
          <a:p>
            <a:endParaRPr lang="hr-HR" dirty="0"/>
          </a:p>
        </p:txBody>
      </p:sp>
    </p:spTree>
    <p:extLst>
      <p:ext uri="{BB962C8B-B14F-4D97-AF65-F5344CB8AC3E}">
        <p14:creationId xmlns:p14="http://schemas.microsoft.com/office/powerpoint/2010/main" val="808595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464869"/>
          </a:xfrm>
        </p:spPr>
        <p:txBody>
          <a:bodyPr>
            <a:normAutofit fontScale="90000"/>
          </a:bodyPr>
          <a:lstStyle/>
          <a:p>
            <a:endParaRPr lang="hr-HR" dirty="0"/>
          </a:p>
        </p:txBody>
      </p:sp>
      <p:sp>
        <p:nvSpPr>
          <p:cNvPr id="3" name="Rezervirano mjesto sadržaja 2"/>
          <p:cNvSpPr>
            <a:spLocks noGrp="1"/>
          </p:cNvSpPr>
          <p:nvPr>
            <p:ph idx="1"/>
          </p:nvPr>
        </p:nvSpPr>
        <p:spPr>
          <a:xfrm>
            <a:off x="422031" y="1209822"/>
            <a:ext cx="11296357" cy="4967141"/>
          </a:xfrm>
        </p:spPr>
        <p:txBody>
          <a:bodyPr/>
          <a:lstStyle/>
          <a:p>
            <a:r>
              <a:rPr lang="hr-HR" b="1" dirty="0"/>
              <a:t>1. Izvješće o imenovanju članova školskog odbora</a:t>
            </a:r>
            <a:endParaRPr lang="hr-HR" dirty="0"/>
          </a:p>
          <a:p>
            <a:r>
              <a:rPr lang="hr-HR" dirty="0"/>
              <a:t>Predsjedatelj sjednice školskog odbora predlaže da ravnatelj škole podnese izvješće o imenovanju članova školskog odbora, i da se izvrši verifikacija mandata imenovanih članova školskog odbora.</a:t>
            </a:r>
          </a:p>
          <a:p>
            <a:r>
              <a:rPr lang="hr-HR" dirty="0"/>
              <a:t>Ravnatelj škole  __________  ukratko je podnio izvješće o imenovanim članovima školskog odbora. Pročitao je zapisnik izbornog odbora od__________ o konačnim rezultatima izbora za predstavnika radnika u školski odbor. Utvrdio je u školski odbor Osnovne </a:t>
            </a:r>
            <a:r>
              <a:rPr lang="hr-HR" dirty="0" err="1"/>
              <a:t>škole___________izbran</a:t>
            </a:r>
            <a:r>
              <a:rPr lang="hr-HR" dirty="0"/>
              <a:t> je</a:t>
            </a:r>
            <a:r>
              <a:rPr lang="hr-HR" dirty="0" smtClean="0"/>
              <a:t>__________ </a:t>
            </a:r>
            <a:r>
              <a:rPr lang="hr-HR" dirty="0"/>
              <a:t>za člana školskog odbora predstavnika radnika</a:t>
            </a:r>
            <a:r>
              <a:rPr lang="hr-HR" dirty="0" smtClean="0"/>
              <a:t>______.</a:t>
            </a:r>
            <a:endParaRPr lang="hr-HR" dirty="0"/>
          </a:p>
          <a:p>
            <a:endParaRPr lang="hr-HR" dirty="0"/>
          </a:p>
        </p:txBody>
      </p:sp>
    </p:spTree>
    <p:extLst>
      <p:ext uri="{BB962C8B-B14F-4D97-AF65-F5344CB8AC3E}">
        <p14:creationId xmlns:p14="http://schemas.microsoft.com/office/powerpoint/2010/main" val="1397208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410730"/>
          </a:xfrm>
        </p:spPr>
        <p:txBody>
          <a:bodyPr>
            <a:normAutofit fontScale="90000"/>
          </a:bodyPr>
          <a:lstStyle/>
          <a:p>
            <a:endParaRPr lang="hr-HR" dirty="0"/>
          </a:p>
        </p:txBody>
      </p:sp>
      <p:sp>
        <p:nvSpPr>
          <p:cNvPr id="3" name="Rezervirano mjesto sadržaja 2"/>
          <p:cNvSpPr>
            <a:spLocks noGrp="1"/>
          </p:cNvSpPr>
          <p:nvPr>
            <p:ph idx="1"/>
          </p:nvPr>
        </p:nvSpPr>
        <p:spPr>
          <a:xfrm>
            <a:off x="249381" y="1219200"/>
            <a:ext cx="11402291" cy="4957763"/>
          </a:xfrm>
        </p:spPr>
        <p:txBody>
          <a:bodyPr/>
          <a:lstStyle/>
          <a:p>
            <a:r>
              <a:rPr lang="hr-HR" dirty="0"/>
              <a:t>Kod imenovanja članova školskog odbora u školama u kojima se nastava odvija na jeziku i pismu nacionalnih manjina, </a:t>
            </a:r>
            <a:r>
              <a:rPr lang="hr-HR" b="1" dirty="0"/>
              <a:t>osiguravat će se razmjerna zastupljenost pripadnika nacionalnih manjina</a:t>
            </a:r>
            <a:r>
              <a:rPr lang="hr-HR" dirty="0"/>
              <a:t> i to prema proporcionalnom (razmjernom) dijelu učenika iz redova nacionalnih manjina u ukupnom broju učenika te škole.</a:t>
            </a:r>
          </a:p>
          <a:p>
            <a:r>
              <a:rPr lang="hr-HR" dirty="0" smtClean="0"/>
              <a:t>Slijedom </a:t>
            </a:r>
            <a:r>
              <a:rPr lang="hr-HR" dirty="0"/>
              <a:t>navedenoga, može se zaključiti da je </a:t>
            </a:r>
            <a:r>
              <a:rPr lang="hr-HR" dirty="0">
                <a:solidFill>
                  <a:srgbClr val="FF0000"/>
                </a:solidFill>
              </a:rPr>
              <a:t>propisani postupak izbora i imenovanja članova školskog odbora složen i vremenski traje</a:t>
            </a:r>
            <a:r>
              <a:rPr lang="hr-HR" dirty="0"/>
              <a:t>. </a:t>
            </a:r>
            <a:endParaRPr lang="hr-HR" dirty="0" smtClean="0"/>
          </a:p>
          <a:p>
            <a:r>
              <a:rPr lang="hr-HR" dirty="0" smtClean="0"/>
              <a:t>Školska </a:t>
            </a:r>
            <a:r>
              <a:rPr lang="hr-HR" dirty="0"/>
              <a:t>ustanova treba podnijeti </a:t>
            </a:r>
            <a:r>
              <a:rPr lang="hr-HR" b="1" dirty="0"/>
              <a:t>zahtjev osnivaču da imenuje tri člana školskog odbora. </a:t>
            </a:r>
          </a:p>
        </p:txBody>
      </p:sp>
    </p:spTree>
    <p:extLst>
      <p:ext uri="{BB962C8B-B14F-4D97-AF65-F5344CB8AC3E}">
        <p14:creationId xmlns:p14="http://schemas.microsoft.com/office/powerpoint/2010/main" val="33303487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97583"/>
          </a:xfrm>
        </p:spPr>
        <p:txBody>
          <a:bodyPr>
            <a:normAutofit fontScale="90000"/>
          </a:bodyPr>
          <a:lstStyle/>
          <a:p>
            <a:endParaRPr lang="hr-HR" dirty="0"/>
          </a:p>
        </p:txBody>
      </p:sp>
      <p:sp>
        <p:nvSpPr>
          <p:cNvPr id="3" name="Rezervirano mjesto sadržaja 2"/>
          <p:cNvSpPr>
            <a:spLocks noGrp="1"/>
          </p:cNvSpPr>
          <p:nvPr>
            <p:ph idx="1"/>
          </p:nvPr>
        </p:nvSpPr>
        <p:spPr>
          <a:xfrm>
            <a:off x="393895" y="1153551"/>
            <a:ext cx="10959905" cy="5023412"/>
          </a:xfrm>
        </p:spPr>
        <p:txBody>
          <a:bodyPr>
            <a:normAutofit lnSpcReduction="10000"/>
          </a:bodyPr>
          <a:lstStyle/>
          <a:p>
            <a:r>
              <a:rPr lang="hr-HR" dirty="0"/>
              <a:t>Ravnatelj je pročitao zapisnik sa sjednice učiteljskog vijeća održane ________ godine i zapisnik o radu izbornog povjerenstva o rezultatima tajnog glasovanja za članove školskog odbora iz reda učitelja i stručnih suradnika. Utvrdio je da je učiteljsko vijeće donijelo odluku o imenovanju dva člana školskog odbora iz reda učitelja i stručnih suradnika na sjednici održanoj________. Za članove školskog odbora Osnovne </a:t>
            </a:r>
            <a:r>
              <a:rPr lang="hr-HR" dirty="0" err="1"/>
              <a:t>škole_____________iz</a:t>
            </a:r>
            <a:r>
              <a:rPr lang="hr-HR" dirty="0"/>
              <a:t> reda učitelja i stručnih suradnika učiteljsko vijeće je  </a:t>
            </a:r>
            <a:r>
              <a:rPr lang="hr-HR" dirty="0" err="1"/>
              <a:t>imenovalo________________i</a:t>
            </a:r>
            <a:r>
              <a:rPr lang="hr-HR" dirty="0"/>
              <a:t>_________________.</a:t>
            </a:r>
          </a:p>
          <a:p>
            <a:r>
              <a:rPr lang="hr-HR" dirty="0"/>
              <a:t>Ravnatelj je pročitao zapisnik sa sjednice vijeća roditelja održane_________. Utvrdio je da je vijeće roditelja javnim glasovanjem donijelo odluku o imenovanju člana školskog odbora iz reda roditelja. Za člana školskog odbora Osnovne </a:t>
            </a:r>
            <a:r>
              <a:rPr lang="hr-HR" dirty="0" err="1"/>
              <a:t>škole_______________iz</a:t>
            </a:r>
            <a:r>
              <a:rPr lang="hr-HR" dirty="0"/>
              <a:t> reda roditelja imenovan je_______________________.</a:t>
            </a:r>
          </a:p>
          <a:p>
            <a:endParaRPr lang="hr-HR" dirty="0"/>
          </a:p>
        </p:txBody>
      </p:sp>
    </p:spTree>
    <p:extLst>
      <p:ext uri="{BB962C8B-B14F-4D97-AF65-F5344CB8AC3E}">
        <p14:creationId xmlns:p14="http://schemas.microsoft.com/office/powerpoint/2010/main" val="153261954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147493"/>
          </a:xfrm>
        </p:spPr>
        <p:txBody>
          <a:bodyPr>
            <a:normAutofit fontScale="90000"/>
          </a:bodyPr>
          <a:lstStyle/>
          <a:p>
            <a:endParaRPr lang="hr-HR" dirty="0"/>
          </a:p>
        </p:txBody>
      </p:sp>
      <p:sp>
        <p:nvSpPr>
          <p:cNvPr id="3" name="Rezervirano mjesto sadržaja 2"/>
          <p:cNvSpPr>
            <a:spLocks noGrp="1"/>
          </p:cNvSpPr>
          <p:nvPr>
            <p:ph idx="1"/>
          </p:nvPr>
        </p:nvSpPr>
        <p:spPr>
          <a:xfrm>
            <a:off x="838200" y="858982"/>
            <a:ext cx="10515600" cy="5317981"/>
          </a:xfrm>
        </p:spPr>
        <p:txBody>
          <a:bodyPr>
            <a:normAutofit fontScale="77500" lnSpcReduction="20000"/>
          </a:bodyPr>
          <a:lstStyle/>
          <a:p>
            <a:r>
              <a:rPr lang="hr-HR" dirty="0"/>
              <a:t>Ravnatelj škole je pročitao rješenje osnivača </a:t>
            </a:r>
            <a:r>
              <a:rPr lang="hr-HR" dirty="0" err="1"/>
              <a:t>škole____________________od</a:t>
            </a:r>
            <a:r>
              <a:rPr lang="hr-HR" dirty="0"/>
              <a:t> ________ (KLASA:        URBROJ:      ). Utvrdio je da je osnivač škole__________________ imenovao za članove školskog odbora:</a:t>
            </a:r>
          </a:p>
          <a:p>
            <a:r>
              <a:rPr lang="hr-HR" dirty="0"/>
              <a:t>1.________________ ,</a:t>
            </a:r>
          </a:p>
          <a:p>
            <a:r>
              <a:rPr lang="hr-HR" dirty="0"/>
              <a:t>2.________________ i </a:t>
            </a:r>
          </a:p>
          <a:p>
            <a:r>
              <a:rPr lang="hr-HR" dirty="0"/>
              <a:t>3.________________ .   </a:t>
            </a:r>
          </a:p>
          <a:p>
            <a:r>
              <a:rPr lang="hr-HR" dirty="0"/>
              <a:t>Slijedom navedenoga, utvrđuje da su za članove školskog odbora Osnovne škole imenovani</a:t>
            </a:r>
            <a:r>
              <a:rPr lang="hr-HR" dirty="0" smtClean="0"/>
              <a:t>:</a:t>
            </a:r>
          </a:p>
          <a:p>
            <a:pPr marL="0" indent="0">
              <a:buNone/>
            </a:pPr>
            <a:r>
              <a:rPr lang="hr-HR" dirty="0" smtClean="0"/>
              <a:t> </a:t>
            </a:r>
            <a:r>
              <a:rPr lang="hr-HR" dirty="0"/>
              <a:t>1.________________</a:t>
            </a:r>
          </a:p>
          <a:p>
            <a:pPr marL="0" indent="0">
              <a:buNone/>
            </a:pPr>
            <a:r>
              <a:rPr lang="hr-HR" dirty="0" smtClean="0"/>
              <a:t>2</a:t>
            </a:r>
            <a:r>
              <a:rPr lang="hr-HR" dirty="0"/>
              <a:t>.________________</a:t>
            </a:r>
          </a:p>
          <a:p>
            <a:pPr marL="0" indent="0">
              <a:buNone/>
            </a:pPr>
            <a:r>
              <a:rPr lang="hr-HR" dirty="0" smtClean="0"/>
              <a:t>3</a:t>
            </a:r>
            <a:r>
              <a:rPr lang="hr-HR" dirty="0"/>
              <a:t>.________________</a:t>
            </a:r>
          </a:p>
          <a:p>
            <a:pPr marL="0" indent="0">
              <a:buNone/>
            </a:pPr>
            <a:r>
              <a:rPr lang="hr-HR" dirty="0" smtClean="0"/>
              <a:t>4.________________</a:t>
            </a:r>
          </a:p>
          <a:p>
            <a:pPr marL="0" indent="0">
              <a:buNone/>
            </a:pPr>
            <a:r>
              <a:rPr lang="hr-HR" dirty="0" smtClean="0"/>
              <a:t>5.________________</a:t>
            </a:r>
          </a:p>
          <a:p>
            <a:pPr marL="0" indent="0">
              <a:buNone/>
            </a:pPr>
            <a:r>
              <a:rPr lang="hr-HR" dirty="0" smtClean="0"/>
              <a:t> </a:t>
            </a:r>
            <a:r>
              <a:rPr lang="hr-HR" dirty="0"/>
              <a:t>6.________________ </a:t>
            </a:r>
          </a:p>
          <a:p>
            <a:pPr marL="0" indent="0">
              <a:buNone/>
            </a:pPr>
            <a:r>
              <a:rPr lang="hr-HR" dirty="0" smtClean="0"/>
              <a:t>7</a:t>
            </a:r>
            <a:r>
              <a:rPr lang="hr-HR" dirty="0"/>
              <a:t>.________________.</a:t>
            </a:r>
          </a:p>
          <a:p>
            <a:endParaRPr lang="hr-HR" dirty="0"/>
          </a:p>
          <a:p>
            <a:endParaRPr lang="hr-HR" dirty="0"/>
          </a:p>
        </p:txBody>
      </p:sp>
    </p:spTree>
    <p:extLst>
      <p:ext uri="{BB962C8B-B14F-4D97-AF65-F5344CB8AC3E}">
        <p14:creationId xmlns:p14="http://schemas.microsoft.com/office/powerpoint/2010/main" val="15523339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61348"/>
          </a:xfrm>
        </p:spPr>
        <p:txBody>
          <a:bodyPr>
            <a:normAutofit fontScale="90000"/>
          </a:bodyPr>
          <a:lstStyle/>
          <a:p>
            <a:endParaRPr lang="hr-HR" dirty="0"/>
          </a:p>
        </p:txBody>
      </p:sp>
      <p:sp>
        <p:nvSpPr>
          <p:cNvPr id="3" name="Rezervirano mjesto sadržaja 2"/>
          <p:cNvSpPr>
            <a:spLocks noGrp="1"/>
          </p:cNvSpPr>
          <p:nvPr>
            <p:ph idx="1"/>
          </p:nvPr>
        </p:nvSpPr>
        <p:spPr>
          <a:xfrm>
            <a:off x="838200" y="1122218"/>
            <a:ext cx="10515600" cy="5054745"/>
          </a:xfrm>
        </p:spPr>
        <p:txBody>
          <a:bodyPr>
            <a:normAutofit/>
          </a:bodyPr>
          <a:lstStyle/>
          <a:p>
            <a:r>
              <a:rPr lang="hr-HR" dirty="0"/>
              <a:t>Konstatira se da je izvršena verifikacija mandata članova školskog odbora. Mandat imenovanim članovima školskog odbora je četiri godine, a teče od dana konstituiranja školskog odbora                           </a:t>
            </a:r>
          </a:p>
          <a:p>
            <a:r>
              <a:rPr lang="hr-HR" dirty="0"/>
              <a:t>Ravnatelj je čestito imenovanim članovima školskog odbora na imenovanju i poželio uspješan rad u narednom četverogodišnjem mandatu. </a:t>
            </a:r>
          </a:p>
          <a:p>
            <a:r>
              <a:rPr lang="hr-HR" dirty="0" smtClean="0"/>
              <a:t>Članovi </a:t>
            </a:r>
            <a:r>
              <a:rPr lang="hr-HR" dirty="0"/>
              <a:t>školskog odbora jednoglasno su prihvatili prezentirano izvješće ravnatelja o imenovanju članova školskog odbora.  </a:t>
            </a:r>
          </a:p>
          <a:p>
            <a:r>
              <a:rPr lang="hr-HR" dirty="0"/>
              <a:t>Prelazi se na sljedeću točku dnevnog reda.</a:t>
            </a:r>
          </a:p>
          <a:p>
            <a:endParaRPr lang="hr-HR" dirty="0"/>
          </a:p>
        </p:txBody>
      </p:sp>
    </p:spTree>
    <p:extLst>
      <p:ext uri="{BB962C8B-B14F-4D97-AF65-F5344CB8AC3E}">
        <p14:creationId xmlns:p14="http://schemas.microsoft.com/office/powerpoint/2010/main" val="25150498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92075"/>
          </a:xfrm>
        </p:spPr>
        <p:txBody>
          <a:bodyPr>
            <a:normAutofit fontScale="90000"/>
          </a:bodyPr>
          <a:lstStyle/>
          <a:p>
            <a:endParaRPr lang="hr-HR" dirty="0"/>
          </a:p>
        </p:txBody>
      </p:sp>
      <p:sp>
        <p:nvSpPr>
          <p:cNvPr id="3" name="Rezervirano mjesto sadržaja 2"/>
          <p:cNvSpPr>
            <a:spLocks noGrp="1"/>
          </p:cNvSpPr>
          <p:nvPr>
            <p:ph idx="1"/>
          </p:nvPr>
        </p:nvSpPr>
        <p:spPr>
          <a:xfrm>
            <a:off x="138545" y="789709"/>
            <a:ext cx="11215255" cy="5387254"/>
          </a:xfrm>
        </p:spPr>
        <p:txBody>
          <a:bodyPr>
            <a:normAutofit fontScale="85000" lnSpcReduction="10000"/>
          </a:bodyPr>
          <a:lstStyle/>
          <a:p>
            <a:r>
              <a:rPr lang="hr-HR" b="1" dirty="0"/>
              <a:t> 2. Izbor predsjednika i zamjenika predsjednika školskog odbora</a:t>
            </a:r>
            <a:endParaRPr lang="hr-HR" dirty="0"/>
          </a:p>
          <a:p>
            <a:r>
              <a:rPr lang="hr-HR" dirty="0"/>
              <a:t>Predsjedatelj sjednice upoznao je članove školskog odbora da, sukladno odredbi članka 119., stavka 7. Zakona o odgoju i obrazovanju o osnovnoj i srednjoj školi i odredbi članka __ Statuta škole, svaki član školskog odbora može biti izabran za predsjednika, a glasovanje je javno, dizanjem ruku, ako školski odbor ne odluči drugačije. Članovi školskog odbora su se izjasnili za javno glasovanje.</a:t>
            </a:r>
          </a:p>
          <a:p>
            <a:r>
              <a:rPr lang="hr-HR" dirty="0" smtClean="0"/>
              <a:t>__________ </a:t>
            </a:r>
            <a:r>
              <a:rPr lang="hr-HR" dirty="0"/>
              <a:t>predlaže kandidat za predsjednika školskog odbora ______________</a:t>
            </a:r>
          </a:p>
          <a:p>
            <a:r>
              <a:rPr lang="hr-HR" dirty="0" smtClean="0"/>
              <a:t>_________predlaže </a:t>
            </a:r>
            <a:r>
              <a:rPr lang="hr-HR" dirty="0"/>
              <a:t>kandidata za zamjenika predsjednika školskog odbora_______.</a:t>
            </a:r>
          </a:p>
          <a:p>
            <a:r>
              <a:rPr lang="hr-HR" dirty="0"/>
              <a:t> </a:t>
            </a:r>
            <a:r>
              <a:rPr lang="hr-HR" dirty="0" smtClean="0"/>
              <a:t>Prelazi </a:t>
            </a:r>
            <a:r>
              <a:rPr lang="hr-HR" dirty="0"/>
              <a:t>se na glasovanje. Nakon glasovanja utvrđuje se da je:</a:t>
            </a:r>
          </a:p>
          <a:p>
            <a:r>
              <a:rPr lang="hr-HR" dirty="0"/>
              <a:t>1. Kandidat za predsjednika školskog odbora________________ dobio je 7 glasova od ukupno 7 članova školskog odbora.</a:t>
            </a:r>
          </a:p>
          <a:p>
            <a:r>
              <a:rPr lang="hr-HR" dirty="0"/>
              <a:t>2. Kandidat za zamjenika predsjednika školskog odbora____________ dobio je 7 glasova od ukupno 7 članova školskog odbora.</a:t>
            </a:r>
          </a:p>
          <a:p>
            <a:r>
              <a:rPr lang="hr-HR" dirty="0"/>
              <a:t> </a:t>
            </a:r>
          </a:p>
        </p:txBody>
      </p:sp>
    </p:spTree>
    <p:extLst>
      <p:ext uri="{BB962C8B-B14F-4D97-AF65-F5344CB8AC3E}">
        <p14:creationId xmlns:p14="http://schemas.microsoft.com/office/powerpoint/2010/main" val="116906833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230620"/>
          </a:xfrm>
        </p:spPr>
        <p:txBody>
          <a:bodyPr>
            <a:normAutofit fontScale="90000"/>
          </a:bodyPr>
          <a:lstStyle/>
          <a:p>
            <a:endParaRPr lang="hr-HR" dirty="0"/>
          </a:p>
        </p:txBody>
      </p:sp>
      <p:sp>
        <p:nvSpPr>
          <p:cNvPr id="3" name="Rezervirano mjesto sadržaja 2"/>
          <p:cNvSpPr>
            <a:spLocks noGrp="1"/>
          </p:cNvSpPr>
          <p:nvPr>
            <p:ph idx="1"/>
          </p:nvPr>
        </p:nvSpPr>
        <p:spPr>
          <a:xfrm>
            <a:off x="838200" y="775855"/>
            <a:ext cx="10515600" cy="5401108"/>
          </a:xfrm>
        </p:spPr>
        <p:txBody>
          <a:bodyPr>
            <a:normAutofit fontScale="77500" lnSpcReduction="20000"/>
          </a:bodyPr>
          <a:lstStyle/>
          <a:p>
            <a:r>
              <a:rPr lang="hr-HR" dirty="0"/>
              <a:t> Školski odbor  donosi</a:t>
            </a:r>
          </a:p>
          <a:p>
            <a:r>
              <a:rPr lang="hr-HR" dirty="0"/>
              <a:t>                                                 O D L U K U</a:t>
            </a:r>
          </a:p>
          <a:p>
            <a:pPr marL="0" indent="0">
              <a:buNone/>
            </a:pPr>
            <a:r>
              <a:rPr lang="hr-HR" dirty="0" smtClean="0"/>
              <a:t>1.________________  </a:t>
            </a:r>
            <a:r>
              <a:rPr lang="hr-HR" dirty="0"/>
              <a:t>izabran/a je za predsjednika školskog odbora.</a:t>
            </a:r>
          </a:p>
          <a:p>
            <a:pPr marL="514350" indent="-514350">
              <a:buAutoNum type="arabicPeriod" startAt="2"/>
            </a:pPr>
            <a:r>
              <a:rPr lang="hr-HR" dirty="0" smtClean="0"/>
              <a:t>_________________ </a:t>
            </a:r>
            <a:r>
              <a:rPr lang="hr-HR" dirty="0"/>
              <a:t>izabran/a je za zamjenika predsjednika školskog odbora</a:t>
            </a:r>
            <a:r>
              <a:rPr lang="hr-HR" dirty="0" smtClean="0"/>
              <a:t>.</a:t>
            </a:r>
          </a:p>
          <a:p>
            <a:pPr marL="0" indent="0">
              <a:buNone/>
            </a:pPr>
            <a:r>
              <a:rPr lang="hr-HR" dirty="0" smtClean="0"/>
              <a:t> </a:t>
            </a:r>
            <a:r>
              <a:rPr lang="hr-HR" dirty="0"/>
              <a:t>Sjednica je zaključena u _____ sati.</a:t>
            </a:r>
          </a:p>
          <a:p>
            <a:pPr marL="0" indent="0">
              <a:buNone/>
            </a:pPr>
            <a:r>
              <a:rPr lang="hr-HR" dirty="0"/>
              <a:t> </a:t>
            </a:r>
          </a:p>
          <a:p>
            <a:r>
              <a:rPr lang="hr-HR" dirty="0"/>
              <a:t>Zapisničar/ka:                                                                           Predsjednik školskog odbora</a:t>
            </a:r>
          </a:p>
          <a:p>
            <a:r>
              <a:rPr lang="hr-HR" dirty="0"/>
              <a:t>                                                  </a:t>
            </a:r>
          </a:p>
          <a:p>
            <a:r>
              <a:rPr lang="hr-HR" dirty="0"/>
              <a:t>                                                                                                  _______________</a:t>
            </a:r>
          </a:p>
          <a:p>
            <a:r>
              <a:rPr lang="hr-HR" dirty="0"/>
              <a:t> </a:t>
            </a:r>
          </a:p>
          <a:p>
            <a:r>
              <a:rPr lang="hr-HR" dirty="0"/>
              <a:t>KLASA: </a:t>
            </a:r>
          </a:p>
          <a:p>
            <a:r>
              <a:rPr lang="hr-HR" dirty="0"/>
              <a:t>URBROJ: </a:t>
            </a:r>
          </a:p>
          <a:p>
            <a:r>
              <a:rPr lang="hr-HR" dirty="0"/>
              <a:t>___________,________________</a:t>
            </a:r>
          </a:p>
          <a:p>
            <a:r>
              <a:rPr lang="hr-HR" b="1" dirty="0"/>
              <a:t> </a:t>
            </a:r>
            <a:endParaRPr lang="hr-HR" dirty="0"/>
          </a:p>
          <a:p>
            <a:r>
              <a:rPr lang="hr-HR" dirty="0"/>
              <a:t> </a:t>
            </a:r>
          </a:p>
          <a:p>
            <a:endParaRPr lang="hr-HR" dirty="0"/>
          </a:p>
        </p:txBody>
      </p:sp>
    </p:spTree>
    <p:extLst>
      <p:ext uri="{BB962C8B-B14F-4D97-AF65-F5344CB8AC3E}">
        <p14:creationId xmlns:p14="http://schemas.microsoft.com/office/powerpoint/2010/main" val="402648809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161348"/>
          </a:xfrm>
        </p:spPr>
        <p:txBody>
          <a:bodyPr>
            <a:normAutofit fontScale="90000"/>
          </a:bodyPr>
          <a:lstStyle/>
          <a:p>
            <a:endParaRPr lang="hr-HR" dirty="0"/>
          </a:p>
        </p:txBody>
      </p:sp>
      <p:sp>
        <p:nvSpPr>
          <p:cNvPr id="3" name="Rezervirano mjesto sadržaja 2"/>
          <p:cNvSpPr>
            <a:spLocks noGrp="1"/>
          </p:cNvSpPr>
          <p:nvPr>
            <p:ph idx="1"/>
          </p:nvPr>
        </p:nvSpPr>
        <p:spPr>
          <a:xfrm>
            <a:off x="838199" y="872836"/>
            <a:ext cx="11105272" cy="5753047"/>
          </a:xfrm>
        </p:spPr>
        <p:txBody>
          <a:bodyPr>
            <a:normAutofit fontScale="70000" lnSpcReduction="20000"/>
          </a:bodyPr>
          <a:lstStyle/>
          <a:p>
            <a:r>
              <a:rPr lang="hr-HR" b="1" dirty="0"/>
              <a:t>Privola člana školskog odbora</a:t>
            </a:r>
            <a:endParaRPr lang="hr-HR" dirty="0"/>
          </a:p>
          <a:p>
            <a:pPr marL="0" indent="0">
              <a:buNone/>
            </a:pPr>
            <a:r>
              <a:rPr lang="hr-HR" dirty="0" smtClean="0"/>
              <a:t>_______________________________</a:t>
            </a:r>
            <a:endParaRPr lang="hr-HR" dirty="0"/>
          </a:p>
          <a:p>
            <a:r>
              <a:rPr lang="hr-HR" dirty="0"/>
              <a:t> (ime i prezime člana školskog odbora</a:t>
            </a:r>
            <a:r>
              <a:rPr lang="hr-HR" dirty="0" smtClean="0"/>
              <a:t>)</a:t>
            </a:r>
            <a:endParaRPr lang="hr-HR" dirty="0"/>
          </a:p>
          <a:p>
            <a:r>
              <a:rPr lang="hr-HR" dirty="0"/>
              <a:t>_______________________________</a:t>
            </a:r>
          </a:p>
          <a:p>
            <a:r>
              <a:rPr lang="hr-HR" dirty="0"/>
              <a:t>(adresa stanovanja</a:t>
            </a:r>
            <a:r>
              <a:rPr lang="hr-HR" dirty="0" smtClean="0"/>
              <a:t>)</a:t>
            </a:r>
            <a:r>
              <a:rPr lang="hr-HR" dirty="0"/>
              <a:t> </a:t>
            </a:r>
          </a:p>
          <a:p>
            <a:r>
              <a:rPr lang="hr-HR" dirty="0"/>
              <a:t>______________________</a:t>
            </a:r>
          </a:p>
          <a:p>
            <a:r>
              <a:rPr lang="hr-HR" dirty="0"/>
              <a:t> (datum)</a:t>
            </a:r>
          </a:p>
          <a:p>
            <a:pPr marL="0" indent="0">
              <a:buNone/>
            </a:pPr>
            <a:r>
              <a:rPr lang="hr-HR" dirty="0"/>
              <a:t> </a:t>
            </a:r>
          </a:p>
          <a:p>
            <a:r>
              <a:rPr lang="hr-HR" dirty="0"/>
              <a:t>                                                                                      OSNOVNA ŠKOLA </a:t>
            </a:r>
          </a:p>
          <a:p>
            <a:r>
              <a:rPr lang="hr-HR" dirty="0"/>
              <a:t>                                                                               </a:t>
            </a:r>
            <a:r>
              <a:rPr lang="hr-HR" dirty="0" smtClean="0"/>
              <a:t>_______________________</a:t>
            </a:r>
            <a:endParaRPr lang="hr-HR" dirty="0"/>
          </a:p>
          <a:p>
            <a:r>
              <a:rPr lang="hr-HR" dirty="0" smtClean="0"/>
              <a:t>PRIVOLA</a:t>
            </a:r>
            <a:endParaRPr lang="hr-HR" dirty="0"/>
          </a:p>
          <a:p>
            <a:r>
              <a:rPr lang="hr-HR" dirty="0"/>
              <a:t>Svojim potpisom dajem izričitu privolu Osnovnoj školi_______________ da može obrađivati moje osobne podatke (ime, prezime, adresu stanovanja, broj mobitela/telefona i e-mail adresu) u svrhu izrade i dostavljanja poziva za sjednice školskog odbora, te vođenja zapisnika o održanim sjednicama i potrebitih evidencija o radu  školskog odbora Osnovne škole ____________________.</a:t>
            </a:r>
          </a:p>
          <a:p>
            <a:pPr marL="0" indent="0">
              <a:buNone/>
            </a:pPr>
            <a:r>
              <a:rPr lang="hr-HR" dirty="0"/>
              <a:t> </a:t>
            </a:r>
            <a:r>
              <a:rPr lang="hr-HR" dirty="0" smtClean="0"/>
              <a:t>                                                                                                   </a:t>
            </a:r>
            <a:r>
              <a:rPr lang="hr-HR" dirty="0"/>
              <a:t>________________________</a:t>
            </a:r>
          </a:p>
          <a:p>
            <a:r>
              <a:rPr lang="hr-HR" dirty="0"/>
              <a:t>                                                                                                  (potpis člana školskog </a:t>
            </a:r>
            <a:r>
              <a:rPr lang="hr-HR" dirty="0" smtClean="0"/>
              <a:t>odbora</a:t>
            </a:r>
            <a:endParaRPr lang="hr-HR" dirty="0"/>
          </a:p>
          <a:p>
            <a:endParaRPr lang="hr-HR" dirty="0"/>
          </a:p>
        </p:txBody>
      </p:sp>
    </p:spTree>
    <p:extLst>
      <p:ext uri="{BB962C8B-B14F-4D97-AF65-F5344CB8AC3E}">
        <p14:creationId xmlns:p14="http://schemas.microsoft.com/office/powerpoint/2010/main" val="8104570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r>
              <a:rPr lang="hr-HR" dirty="0" smtClean="0"/>
              <a:t>Izjava o sukobu interesa</a:t>
            </a:r>
            <a:endParaRPr lang="hr-HR" dirty="0"/>
          </a:p>
        </p:txBody>
      </p:sp>
    </p:spTree>
    <p:extLst>
      <p:ext uri="{BB962C8B-B14F-4D97-AF65-F5344CB8AC3E}">
        <p14:creationId xmlns:p14="http://schemas.microsoft.com/office/powerpoint/2010/main" val="317920776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pPr algn="ctr"/>
            <a:endParaRPr lang="hr-HR" dirty="0" smtClean="0"/>
          </a:p>
          <a:p>
            <a:pPr algn="ctr"/>
            <a:endParaRPr lang="hr-HR" dirty="0"/>
          </a:p>
          <a:p>
            <a:pPr algn="ctr"/>
            <a:endParaRPr lang="hr-HR" smtClean="0"/>
          </a:p>
          <a:p>
            <a:pPr algn="ctr"/>
            <a:r>
              <a:rPr lang="hr-HR" smtClean="0"/>
              <a:t>NASTAVLJA SE………</a:t>
            </a:r>
            <a:endParaRPr lang="hr-HR"/>
          </a:p>
        </p:txBody>
      </p:sp>
    </p:spTree>
    <p:extLst>
      <p:ext uri="{BB962C8B-B14F-4D97-AF65-F5344CB8AC3E}">
        <p14:creationId xmlns:p14="http://schemas.microsoft.com/office/powerpoint/2010/main" val="3696868614"/>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6461</Words>
  <Application>Microsoft Office PowerPoint</Application>
  <PresentationFormat>Široki zaslon</PresentationFormat>
  <Paragraphs>723</Paragraphs>
  <Slides>97</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97</vt:i4>
      </vt:variant>
    </vt:vector>
  </HeadingPairs>
  <TitlesOfParts>
    <vt:vector size="101" baseType="lpstr">
      <vt:lpstr>Arial</vt:lpstr>
      <vt:lpstr>Calibri</vt:lpstr>
      <vt:lpstr>Calibri Light</vt:lpstr>
      <vt:lpstr>Tema sustava Office</vt:lpstr>
      <vt:lpstr>ŠKOLSLKI ODBOR</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 Školski  odbor, sastav i imenovanje članova školskog odbora,  mandat članova školskog odbora i konstituiranje školskog odbora          </vt:lpstr>
      <vt:lpstr>PowerPoint prezentacija</vt:lpstr>
      <vt:lpstr>Sastav školskog odbora i zapreke  za imenovanje </vt:lpstr>
      <vt:lpstr>PowerPoint prezentacija</vt:lpstr>
      <vt:lpstr>Zapreke za imenovanje  </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PC</dc:creator>
  <cp:lastModifiedBy>PC</cp:lastModifiedBy>
  <cp:revision>20</cp:revision>
  <dcterms:created xsi:type="dcterms:W3CDTF">2021-01-13T21:28:11Z</dcterms:created>
  <dcterms:modified xsi:type="dcterms:W3CDTF">2021-01-14T15:37:45Z</dcterms:modified>
</cp:coreProperties>
</file>